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57" r:id="rId6"/>
    <p:sldId id="268" r:id="rId7"/>
    <p:sldId id="272" r:id="rId8"/>
    <p:sldId id="293" r:id="rId9"/>
    <p:sldId id="296" r:id="rId10"/>
    <p:sldId id="294" r:id="rId11"/>
    <p:sldId id="258" r:id="rId12"/>
    <p:sldId id="273" r:id="rId13"/>
    <p:sldId id="274" r:id="rId14"/>
    <p:sldId id="275" r:id="rId15"/>
    <p:sldId id="276" r:id="rId16"/>
    <p:sldId id="277" r:id="rId17"/>
    <p:sldId id="279" r:id="rId18"/>
    <p:sldId id="280" r:id="rId19"/>
    <p:sldId id="281" r:id="rId20"/>
    <p:sldId id="283" r:id="rId21"/>
    <p:sldId id="282" r:id="rId22"/>
    <p:sldId id="259" r:id="rId23"/>
    <p:sldId id="284" r:id="rId24"/>
    <p:sldId id="292" r:id="rId25"/>
    <p:sldId id="291" r:id="rId26"/>
    <p:sldId id="288" r:id="rId27"/>
    <p:sldId id="287" r:id="rId28"/>
    <p:sldId id="295" r:id="rId29"/>
    <p:sldId id="285" r:id="rId30"/>
    <p:sldId id="289" r:id="rId31"/>
    <p:sldId id="269" r:id="rId32"/>
  </p:sldIdLst>
  <p:sldSz cx="12198350" cy="6858000"/>
  <p:notesSz cx="9872663" cy="6742113"/>
  <p:custDataLst>
    <p:tags r:id="rId3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00"/>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63945" autoAdjust="0"/>
  </p:normalViewPr>
  <p:slideViewPr>
    <p:cSldViewPr>
      <p:cViewPr varScale="1">
        <p:scale>
          <a:sx n="55" d="100"/>
          <a:sy n="55" d="100"/>
        </p:scale>
        <p:origin x="1718" y="38"/>
      </p:cViewPr>
      <p:guideLst>
        <p:guide orient="horz" pos="2160"/>
        <p:guide pos="384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3528" y="-90"/>
      </p:cViewPr>
      <p:guideLst>
        <p:guide orient="horz" pos="2124"/>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5592224" y="0"/>
            <a:ext cx="4278154" cy="337106"/>
          </a:xfrm>
          <a:prstGeom prst="rect">
            <a:avLst/>
          </a:prstGeom>
        </p:spPr>
        <p:txBody>
          <a:bodyPr vert="horz" lIns="91440" tIns="45720" rIns="91440" bIns="45720" rtlCol="0"/>
          <a:lstStyle>
            <a:lvl1pPr algn="r">
              <a:defRPr sz="1200"/>
            </a:lvl1pPr>
          </a:lstStyle>
          <a:p>
            <a:fld id="{4F068446-54CF-4267-A5BD-FA01909E96A2}" type="datetimeFigureOut">
              <a:rPr lang="nl-NL" smtClean="0"/>
              <a:t>15-9-2021</a:t>
            </a:fld>
            <a:endParaRPr lang="nl-NL"/>
          </a:p>
        </p:txBody>
      </p:sp>
      <p:sp>
        <p:nvSpPr>
          <p:cNvPr id="4" name="Footer Placeholder 3"/>
          <p:cNvSpPr>
            <a:spLocks noGrp="1"/>
          </p:cNvSpPr>
          <p:nvPr>
            <p:ph type="ftr" sz="quarter" idx="2"/>
          </p:nvPr>
        </p:nvSpPr>
        <p:spPr>
          <a:xfrm>
            <a:off x="0" y="6403837"/>
            <a:ext cx="4278154" cy="337106"/>
          </a:xfrm>
          <a:prstGeom prst="rect">
            <a:avLst/>
          </a:prstGeom>
        </p:spPr>
        <p:txBody>
          <a:bodyPr vert="horz" lIns="91440" tIns="45720" rIns="91440" bIns="45720" rtlCol="0" anchor="b"/>
          <a:lstStyle>
            <a:lvl1pPr algn="l">
              <a:defRPr sz="1200"/>
            </a:lvl1pPr>
          </a:lstStyle>
          <a:p>
            <a:r>
              <a:rPr lang="nl-NL"/>
              <a:t>Roy de Winter</a:t>
            </a:r>
          </a:p>
        </p:txBody>
      </p:sp>
      <p:sp>
        <p:nvSpPr>
          <p:cNvPr id="5" name="Slide Number Placeholder 4"/>
          <p:cNvSpPr>
            <a:spLocks noGrp="1"/>
          </p:cNvSpPr>
          <p:nvPr>
            <p:ph type="sldNum" sz="quarter" idx="3"/>
          </p:nvPr>
        </p:nvSpPr>
        <p:spPr>
          <a:xfrm>
            <a:off x="5592224" y="6403837"/>
            <a:ext cx="4278154" cy="337106"/>
          </a:xfrm>
          <a:prstGeom prst="rect">
            <a:avLst/>
          </a:prstGeom>
        </p:spPr>
        <p:txBody>
          <a:bodyPr vert="horz" lIns="91440" tIns="45720" rIns="91440" bIns="45720" rtlCol="0" anchor="b"/>
          <a:lstStyle>
            <a:lvl1pPr algn="r">
              <a:defRPr sz="1200"/>
            </a:lvl1pPr>
          </a:lstStyle>
          <a:p>
            <a:fld id="{8AF345F5-224F-42F7-8104-3FF77BEE4CD0}" type="slidenum">
              <a:rPr lang="nl-NL" smtClean="0"/>
              <a:t>‹#›</a:t>
            </a:fld>
            <a:endParaRPr lang="nl-NL"/>
          </a:p>
        </p:txBody>
      </p:sp>
    </p:spTree>
    <p:extLst>
      <p:ext uri="{BB962C8B-B14F-4D97-AF65-F5344CB8AC3E}">
        <p14:creationId xmlns:p14="http://schemas.microsoft.com/office/powerpoint/2010/main" val="28108302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592224" y="0"/>
            <a:ext cx="4278154" cy="337106"/>
          </a:xfrm>
          <a:prstGeom prst="rect">
            <a:avLst/>
          </a:prstGeom>
        </p:spPr>
        <p:txBody>
          <a:bodyPr vert="horz" lIns="91440" tIns="45720" rIns="91440" bIns="45720" rtlCol="0"/>
          <a:lstStyle>
            <a:lvl1pPr algn="r">
              <a:defRPr sz="1200"/>
            </a:lvl1pPr>
          </a:lstStyle>
          <a:p>
            <a:fld id="{35698784-F1F2-4D71-B346-94F94D5EBAA2}" type="datetimeFigureOut">
              <a:rPr lang="nl-NL" smtClean="0"/>
              <a:t>15-9-2021</a:t>
            </a:fld>
            <a:endParaRPr lang="nl-NL"/>
          </a:p>
        </p:txBody>
      </p:sp>
      <p:sp>
        <p:nvSpPr>
          <p:cNvPr id="4" name="Tijdelijke aanduiding voor dia-afbeelding 3"/>
          <p:cNvSpPr>
            <a:spLocks noGrp="1" noRot="1" noChangeAspect="1"/>
          </p:cNvSpPr>
          <p:nvPr>
            <p:ph type="sldImg" idx="2"/>
          </p:nvPr>
        </p:nvSpPr>
        <p:spPr>
          <a:xfrm>
            <a:off x="2689225" y="506413"/>
            <a:ext cx="4494213" cy="25273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87267" y="3202504"/>
            <a:ext cx="7898130" cy="303395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r>
              <a:rPr lang="nl-NL"/>
              <a:t>Roy de Winter</a:t>
            </a:r>
          </a:p>
        </p:txBody>
      </p:sp>
      <p:sp>
        <p:nvSpPr>
          <p:cNvPr id="7" name="Tijdelijke aanduiding voor dianummer 6"/>
          <p:cNvSpPr>
            <a:spLocks noGrp="1"/>
          </p:cNvSpPr>
          <p:nvPr>
            <p:ph type="sldNum" sz="quarter" idx="5"/>
          </p:nvPr>
        </p:nvSpPr>
        <p:spPr>
          <a:xfrm>
            <a:off x="5592224" y="6403837"/>
            <a:ext cx="4278154" cy="337106"/>
          </a:xfrm>
          <a:prstGeom prst="rect">
            <a:avLst/>
          </a:prstGeom>
        </p:spPr>
        <p:txBody>
          <a:bodyPr vert="horz" lIns="91440" tIns="45720" rIns="91440" bIns="45720" rtlCol="0" anchor="b"/>
          <a:lstStyle>
            <a:lvl1pPr algn="r">
              <a:defRPr sz="1200"/>
            </a:lvl1pPr>
          </a:lstStyle>
          <a:p>
            <a:fld id="{812ECD43-08E5-4945-BC4F-4857758E978F}" type="slidenum">
              <a:rPr lang="nl-NL" smtClean="0"/>
              <a:t>‹#›</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 </a:t>
            </a:r>
            <a:r>
              <a:rPr lang="nl-NL" dirty="0" err="1"/>
              <a:t>would</a:t>
            </a:r>
            <a:r>
              <a:rPr lang="nl-NL" dirty="0"/>
              <a:t> like </a:t>
            </a:r>
            <a:r>
              <a:rPr lang="nl-NL" dirty="0" err="1"/>
              <a:t>to</a:t>
            </a:r>
            <a:r>
              <a:rPr lang="nl-NL" dirty="0"/>
              <a:t> start </a:t>
            </a:r>
            <a:r>
              <a:rPr lang="nl-NL" dirty="0" err="1"/>
              <a:t>by</a:t>
            </a:r>
            <a:r>
              <a:rPr lang="nl-NL" dirty="0"/>
              <a:t> </a:t>
            </a:r>
            <a:r>
              <a:rPr lang="nl-NL" dirty="0" err="1"/>
              <a:t>thanking</a:t>
            </a:r>
            <a:r>
              <a:rPr lang="nl-NL" dirty="0"/>
              <a:t> </a:t>
            </a:r>
            <a:r>
              <a:rPr lang="nl-NL" dirty="0" err="1"/>
              <a:t>you</a:t>
            </a:r>
            <a:r>
              <a:rPr lang="nl-NL" dirty="0"/>
              <a:t> </a:t>
            </a:r>
            <a:r>
              <a:rPr lang="nl-NL" dirty="0" err="1"/>
              <a:t>for</a:t>
            </a:r>
            <a:r>
              <a:rPr lang="nl-NL" dirty="0"/>
              <a:t> </a:t>
            </a:r>
            <a:r>
              <a:rPr lang="nl-NL" dirty="0" err="1"/>
              <a:t>still</a:t>
            </a:r>
            <a:r>
              <a:rPr lang="nl-NL" dirty="0"/>
              <a:t> </a:t>
            </a:r>
            <a:r>
              <a:rPr lang="nl-NL" dirty="0" err="1"/>
              <a:t>beeing</a:t>
            </a:r>
            <a:r>
              <a:rPr lang="nl-NL" dirty="0"/>
              <a:t> here, </a:t>
            </a:r>
            <a:r>
              <a:rPr lang="nl-NL" dirty="0" err="1"/>
              <a:t>and</a:t>
            </a:r>
            <a:r>
              <a:rPr lang="nl-NL" dirty="0"/>
              <a:t> a big </a:t>
            </a:r>
            <a:r>
              <a:rPr lang="nl-NL" dirty="0" err="1"/>
              <a:t>thank</a:t>
            </a:r>
            <a:r>
              <a:rPr lang="nl-NL" dirty="0"/>
              <a:t> </a:t>
            </a:r>
            <a:r>
              <a:rPr lang="nl-NL" dirty="0" err="1"/>
              <a:t>you</a:t>
            </a:r>
            <a:r>
              <a:rPr lang="nl-NL" dirty="0"/>
              <a:t> </a:t>
            </a:r>
            <a:r>
              <a:rPr lang="nl-NL" dirty="0" err="1"/>
              <a:t>for</a:t>
            </a:r>
            <a:r>
              <a:rPr lang="nl-NL" dirty="0"/>
              <a:t> </a:t>
            </a:r>
            <a:r>
              <a:rPr lang="nl-NL" dirty="0" err="1"/>
              <a:t>the</a:t>
            </a:r>
            <a:r>
              <a:rPr lang="nl-NL" dirty="0"/>
              <a:t> </a:t>
            </a:r>
            <a:r>
              <a:rPr lang="nl-NL" dirty="0" err="1"/>
              <a:t>organizers</a:t>
            </a:r>
            <a:r>
              <a:rPr lang="nl-NL" dirty="0"/>
              <a:t>. My name is Roy de Winter, PhD student at </a:t>
            </a:r>
            <a:r>
              <a:rPr lang="nl-NL" dirty="0" err="1"/>
              <a:t>the</a:t>
            </a:r>
            <a:r>
              <a:rPr lang="nl-NL" dirty="0"/>
              <a:t> </a:t>
            </a:r>
            <a:r>
              <a:rPr lang="nl-NL" dirty="0" err="1"/>
              <a:t>NaCo</a:t>
            </a:r>
            <a:r>
              <a:rPr lang="nl-NL" dirty="0"/>
              <a:t> </a:t>
            </a:r>
            <a:r>
              <a:rPr lang="nl-NL" dirty="0" err="1"/>
              <a:t>group</a:t>
            </a:r>
            <a:r>
              <a:rPr lang="nl-NL" dirty="0"/>
              <a:t> of Thomas Bäck </a:t>
            </a:r>
            <a:r>
              <a:rPr lang="nl-NL" dirty="0" err="1"/>
              <a:t>and</a:t>
            </a:r>
            <a:r>
              <a:rPr lang="nl-NL" dirty="0"/>
              <a:t> Research </a:t>
            </a:r>
            <a:r>
              <a:rPr lang="nl-NL" dirty="0" err="1"/>
              <a:t>and</a:t>
            </a:r>
            <a:r>
              <a:rPr lang="nl-NL" dirty="0"/>
              <a:t> Development engineer at C-Job Naval Architects.</a:t>
            </a:r>
          </a:p>
          <a:p>
            <a:r>
              <a:rPr lang="nl-NL" dirty="0" err="1"/>
              <a:t>Today</a:t>
            </a:r>
            <a:r>
              <a:rPr lang="nl-NL" dirty="0"/>
              <a:t> I </a:t>
            </a:r>
            <a:r>
              <a:rPr lang="nl-NL" dirty="0" err="1"/>
              <a:t>will</a:t>
            </a:r>
            <a:r>
              <a:rPr lang="nl-NL" dirty="0"/>
              <a:t> </a:t>
            </a:r>
            <a:r>
              <a:rPr lang="nl-NL" dirty="0" err="1"/>
              <a:t>explain</a:t>
            </a:r>
            <a:r>
              <a:rPr lang="nl-NL" dirty="0"/>
              <a:t> </a:t>
            </a:r>
            <a:r>
              <a:rPr lang="nl-NL" dirty="0" err="1"/>
              <a:t>to</a:t>
            </a:r>
            <a:r>
              <a:rPr lang="nl-NL" dirty="0"/>
              <a:t> </a:t>
            </a:r>
            <a:r>
              <a:rPr lang="nl-NL" dirty="0" err="1"/>
              <a:t>you</a:t>
            </a:r>
            <a:r>
              <a:rPr lang="nl-NL" dirty="0"/>
              <a:t> </a:t>
            </a:r>
            <a:r>
              <a:rPr lang="nl-NL" dirty="0" err="1"/>
              <a:t>how</a:t>
            </a:r>
            <a:r>
              <a:rPr lang="nl-NL" dirty="0"/>
              <a:t> a </a:t>
            </a:r>
            <a:r>
              <a:rPr lang="nl-NL" dirty="0" err="1"/>
              <a:t>novel</a:t>
            </a:r>
            <a:r>
              <a:rPr lang="nl-NL" dirty="0"/>
              <a:t> </a:t>
            </a:r>
            <a:r>
              <a:rPr lang="nl-NL" dirty="0" err="1"/>
              <a:t>constrained</a:t>
            </a:r>
            <a:r>
              <a:rPr lang="nl-NL" dirty="0"/>
              <a:t> </a:t>
            </a:r>
            <a:r>
              <a:rPr lang="nl-NL" dirty="0" err="1"/>
              <a:t>multi-objective</a:t>
            </a:r>
            <a:r>
              <a:rPr lang="nl-NL" dirty="0"/>
              <a:t> </a:t>
            </a:r>
            <a:r>
              <a:rPr lang="nl-NL" dirty="0" err="1"/>
              <a:t>optimization</a:t>
            </a:r>
            <a:r>
              <a:rPr lang="nl-NL" dirty="0"/>
              <a:t> </a:t>
            </a:r>
            <a:r>
              <a:rPr lang="nl-NL" dirty="0" err="1"/>
              <a:t>works</a:t>
            </a:r>
            <a:r>
              <a:rPr lang="nl-NL" dirty="0"/>
              <a:t> </a:t>
            </a:r>
            <a:r>
              <a:rPr lang="nl-NL" dirty="0" err="1"/>
              <a:t>and</a:t>
            </a:r>
            <a:r>
              <a:rPr lang="nl-NL" dirty="0"/>
              <a:t> </a:t>
            </a:r>
            <a:r>
              <a:rPr lang="nl-NL" dirty="0" err="1"/>
              <a:t>how</a:t>
            </a:r>
            <a:r>
              <a:rPr lang="nl-NL" dirty="0"/>
              <a:t> we </a:t>
            </a:r>
            <a:r>
              <a:rPr lang="nl-NL" dirty="0" err="1"/>
              <a:t>used</a:t>
            </a:r>
            <a:r>
              <a:rPr lang="nl-NL" dirty="0"/>
              <a:t> </a:t>
            </a:r>
            <a:r>
              <a:rPr lang="nl-NL" dirty="0" err="1"/>
              <a:t>it</a:t>
            </a:r>
            <a:r>
              <a:rPr lang="nl-NL" dirty="0"/>
              <a:t> </a:t>
            </a:r>
            <a:r>
              <a:rPr lang="nl-NL" dirty="0" err="1"/>
              <a:t>to</a:t>
            </a:r>
            <a:r>
              <a:rPr lang="nl-NL" dirty="0"/>
              <a:t> </a:t>
            </a:r>
            <a:r>
              <a:rPr lang="nl-NL" dirty="0" err="1"/>
              <a:t>optimize</a:t>
            </a:r>
            <a:r>
              <a:rPr lang="nl-NL" dirty="0"/>
              <a:t> a </a:t>
            </a:r>
            <a:r>
              <a:rPr lang="nl-NL" dirty="0" err="1"/>
              <a:t>ship</a:t>
            </a:r>
            <a:r>
              <a:rPr lang="nl-NL" dirty="0"/>
              <a:t> design.</a:t>
            </a:r>
          </a:p>
        </p:txBody>
      </p:sp>
      <p:sp>
        <p:nvSpPr>
          <p:cNvPr id="4" name="Slide Number Placeholder 3"/>
          <p:cNvSpPr>
            <a:spLocks noGrp="1"/>
          </p:cNvSpPr>
          <p:nvPr>
            <p:ph type="sldNum" sz="quarter" idx="10"/>
          </p:nvPr>
        </p:nvSpPr>
        <p:spPr/>
        <p:txBody>
          <a:bodyPr/>
          <a:lstStyle/>
          <a:p>
            <a:fld id="{812ECD43-08E5-4945-BC4F-4857758E978F}" type="slidenum">
              <a:rPr lang="nl-NL" smtClean="0"/>
              <a:t>1</a:t>
            </a:fld>
            <a:endParaRPr lang="nl-NL"/>
          </a:p>
        </p:txBody>
      </p:sp>
      <p:sp>
        <p:nvSpPr>
          <p:cNvPr id="5" name="Footer Placeholder 4">
            <a:extLst>
              <a:ext uri="{FF2B5EF4-FFF2-40B4-BE49-F238E27FC236}">
                <a16:creationId xmlns:a16="http://schemas.microsoft.com/office/drawing/2014/main" id="{F9C5094B-4433-448D-B362-34BECB8D7062}"/>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155453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we start with an initial sample. This initial sample is a Halton sample, which is as small as possible. This since more adaptive sampling steps lead to better results compared to a less adaptive sampling steps with a bigger initial sample. In this work we use Radial basis functions as a surrogate. These functions can already be fitted with d+1 samples, so in case of 5 variables, 6 initial samples are enough. </a:t>
            </a:r>
          </a:p>
        </p:txBody>
      </p:sp>
      <p:sp>
        <p:nvSpPr>
          <p:cNvPr id="4" name="Slide Number Placeholder 3"/>
          <p:cNvSpPr>
            <a:spLocks noGrp="1"/>
          </p:cNvSpPr>
          <p:nvPr>
            <p:ph type="sldNum" sz="quarter" idx="5"/>
          </p:nvPr>
        </p:nvSpPr>
        <p:spPr/>
        <p:txBody>
          <a:bodyPr/>
          <a:lstStyle/>
          <a:p>
            <a:fld id="{812ECD43-08E5-4945-BC4F-4857758E978F}" type="slidenum">
              <a:rPr lang="nl-NL" smtClean="0"/>
              <a:t>10</a:t>
            </a:fld>
            <a:endParaRPr lang="nl-NL"/>
          </a:p>
        </p:txBody>
      </p:sp>
      <p:sp>
        <p:nvSpPr>
          <p:cNvPr id="5" name="Footer Placeholder 4">
            <a:extLst>
              <a:ext uri="{FF2B5EF4-FFF2-40B4-BE49-F238E27FC236}">
                <a16:creationId xmlns:a16="http://schemas.microsoft.com/office/drawing/2014/main" id="{C3B28BA2-5BB8-4519-8D14-1884C42C4E61}"/>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91762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the input space is scaled between -1 and 1, with this step you can prevent computational singular coefficient matrices If we </a:t>
            </a:r>
            <a:r>
              <a:rPr lang="en-GB" dirty="0" err="1"/>
              <a:t>wound’t</a:t>
            </a:r>
            <a:r>
              <a:rPr lang="en-GB" dirty="0"/>
              <a:t> do this we would risk the problem you see in the first 3 figures. So this step increases the precision of the surrogates.</a:t>
            </a:r>
          </a:p>
          <a:p>
            <a:r>
              <a:rPr lang="en-GB" dirty="0"/>
              <a:t>Second step is standardize the objective values. This is done to make the objectives equally important and for the added uncertainty quantification method which requires a standardized score.</a:t>
            </a:r>
          </a:p>
          <a:p>
            <a:r>
              <a:rPr lang="en-GB" dirty="0"/>
              <a:t>Then we scale the constraints to again make each constraint equally important.</a:t>
            </a:r>
          </a:p>
          <a:p>
            <a:r>
              <a:rPr lang="en-GB" dirty="0"/>
              <a:t>Finally we apply the P-Log transformation in case there are steep slopes. This also decreases the RBF approximation error. Note that we both store the PLOG transformed values and de values without transformation here. </a:t>
            </a:r>
          </a:p>
        </p:txBody>
      </p:sp>
      <p:sp>
        <p:nvSpPr>
          <p:cNvPr id="4" name="Slide Number Placeholder 3"/>
          <p:cNvSpPr>
            <a:spLocks noGrp="1"/>
          </p:cNvSpPr>
          <p:nvPr>
            <p:ph type="sldNum" sz="quarter" idx="5"/>
          </p:nvPr>
        </p:nvSpPr>
        <p:spPr/>
        <p:txBody>
          <a:bodyPr/>
          <a:lstStyle/>
          <a:p>
            <a:fld id="{812ECD43-08E5-4945-BC4F-4857758E978F}" type="slidenum">
              <a:rPr lang="nl-NL" smtClean="0"/>
              <a:t>11</a:t>
            </a:fld>
            <a:endParaRPr lang="nl-NL"/>
          </a:p>
        </p:txBody>
      </p:sp>
      <p:sp>
        <p:nvSpPr>
          <p:cNvPr id="5" name="Footer Placeholder 4">
            <a:extLst>
              <a:ext uri="{FF2B5EF4-FFF2-40B4-BE49-F238E27FC236}">
                <a16:creationId xmlns:a16="http://schemas.microsoft.com/office/drawing/2014/main" id="{60F55C34-E23E-4304-A519-716227FE10EF}"/>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821571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The objectives and constraints are modelled with RBFs. We fit radial basis functions with multiple kernels, namely:</a:t>
            </a:r>
          </a:p>
          <a:p>
            <a:pPr lvl="1"/>
            <a:r>
              <a:rPr lang="en-GB" dirty="0"/>
              <a:t>cubic, gaussian, multiquadric, inverse quadratic, inverse multiquadric thin plate spline </a:t>
            </a:r>
          </a:p>
          <a:p>
            <a:pPr lvl="1"/>
            <a:r>
              <a:rPr lang="en-GB" dirty="0"/>
              <a:t>Second order polynomial tail to prevent ill conditioning</a:t>
            </a:r>
          </a:p>
          <a:p>
            <a:pPr lvl="1"/>
            <a:r>
              <a:rPr lang="en-GB" dirty="0"/>
              <a:t>Here the </a:t>
            </a:r>
            <a:r>
              <a:rPr lang="en-GB" dirty="0" err="1"/>
              <a:t>plog</a:t>
            </a:r>
            <a:r>
              <a:rPr lang="en-GB" dirty="0"/>
              <a:t> </a:t>
            </a:r>
            <a:r>
              <a:rPr lang="en-GB" dirty="0" err="1"/>
              <a:t>transformated</a:t>
            </a:r>
            <a:r>
              <a:rPr lang="en-GB" dirty="0"/>
              <a:t> values come back again. We train a surrogate for both the transformed values and only the scaled and/or standardized values. </a:t>
            </a:r>
          </a:p>
        </p:txBody>
      </p:sp>
      <p:sp>
        <p:nvSpPr>
          <p:cNvPr id="4" name="Slide Number Placeholder 3"/>
          <p:cNvSpPr>
            <a:spLocks noGrp="1"/>
          </p:cNvSpPr>
          <p:nvPr>
            <p:ph type="sldNum" sz="quarter" idx="5"/>
          </p:nvPr>
        </p:nvSpPr>
        <p:spPr/>
        <p:txBody>
          <a:bodyPr/>
          <a:lstStyle/>
          <a:p>
            <a:fld id="{812ECD43-08E5-4945-BC4F-4857758E978F}" type="slidenum">
              <a:rPr lang="nl-NL" smtClean="0"/>
              <a:t>12</a:t>
            </a:fld>
            <a:endParaRPr lang="nl-NL"/>
          </a:p>
        </p:txBody>
      </p:sp>
      <p:sp>
        <p:nvSpPr>
          <p:cNvPr id="5" name="Footer Placeholder 4">
            <a:extLst>
              <a:ext uri="{FF2B5EF4-FFF2-40B4-BE49-F238E27FC236}">
                <a16:creationId xmlns:a16="http://schemas.microsoft.com/office/drawing/2014/main" id="{2654DCA8-873F-41A0-9339-315596E387A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800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After we trained all the surrogate models, we select the model which fit the objective and constraint scores best. </a:t>
            </a:r>
          </a:p>
          <a:p>
            <a:pPr lvl="1"/>
            <a:r>
              <a:rPr lang="en-GB" dirty="0"/>
              <a:t>Because RBFS exactly fit the training points, it is not possible to chose the best RBFs after training. But after evaluation of new solutions, it is possible to see which kernel and which transformation scored best. </a:t>
            </a:r>
          </a:p>
          <a:p>
            <a:pPr lvl="1"/>
            <a:r>
              <a:rPr lang="en-GB" dirty="0"/>
              <a:t>Initially we start with a cubic kernel and no transformations. </a:t>
            </a:r>
          </a:p>
          <a:p>
            <a:pPr lvl="1"/>
            <a:r>
              <a:rPr lang="en-GB" dirty="0"/>
              <a:t>In each iteration we store the squared approximation errors and then based on these historic approximation errors. In each iteration we select the best RBF model and transformation. This selection is based on the approximation error of the pareto efficient points and the last for evaluations. This so that the algorithm does not get stuck in a local optimum and so that all the </a:t>
            </a:r>
            <a:r>
              <a:rPr lang="en-GB" dirty="0" err="1"/>
              <a:t>vicinitys</a:t>
            </a:r>
            <a:r>
              <a:rPr lang="en-GB" dirty="0"/>
              <a:t> of the optimal points are considered. </a:t>
            </a:r>
          </a:p>
        </p:txBody>
      </p:sp>
      <p:sp>
        <p:nvSpPr>
          <p:cNvPr id="4" name="Slide Number Placeholder 3"/>
          <p:cNvSpPr>
            <a:spLocks noGrp="1"/>
          </p:cNvSpPr>
          <p:nvPr>
            <p:ph type="sldNum" sz="quarter" idx="5"/>
          </p:nvPr>
        </p:nvSpPr>
        <p:spPr/>
        <p:txBody>
          <a:bodyPr/>
          <a:lstStyle/>
          <a:p>
            <a:fld id="{812ECD43-08E5-4945-BC4F-4857758E978F}" type="slidenum">
              <a:rPr lang="nl-NL" smtClean="0"/>
              <a:t>13</a:t>
            </a:fld>
            <a:endParaRPr lang="nl-NL"/>
          </a:p>
        </p:txBody>
      </p:sp>
      <p:sp>
        <p:nvSpPr>
          <p:cNvPr id="5" name="Footer Placeholder 4">
            <a:extLst>
              <a:ext uri="{FF2B5EF4-FFF2-40B4-BE49-F238E27FC236}">
                <a16:creationId xmlns:a16="http://schemas.microsoft.com/office/drawing/2014/main" id="{BF468220-EE0A-4A86-9E8B-AD55E50644CA}"/>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410937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Then after a good surrogate model and transformation has been selected, the surrogates are explored to find a new optimal solution. In each iteration the surrogates become better. Here you can see the first iteration of an example constraint. On the y axis you see the constraint score, smaller then 0 is feasible, on the x axis you see the decision variable. The red area is infeasible. </a:t>
            </a:r>
          </a:p>
        </p:txBody>
      </p:sp>
      <p:sp>
        <p:nvSpPr>
          <p:cNvPr id="4" name="Slide Number Placeholder 3"/>
          <p:cNvSpPr>
            <a:spLocks noGrp="1"/>
          </p:cNvSpPr>
          <p:nvPr>
            <p:ph type="sldNum" sz="quarter" idx="5"/>
          </p:nvPr>
        </p:nvSpPr>
        <p:spPr/>
        <p:txBody>
          <a:bodyPr/>
          <a:lstStyle/>
          <a:p>
            <a:fld id="{812ECD43-08E5-4945-BC4F-4857758E978F}" type="slidenum">
              <a:rPr lang="nl-NL" smtClean="0"/>
              <a:t>14</a:t>
            </a:fld>
            <a:endParaRPr lang="nl-NL"/>
          </a:p>
        </p:txBody>
      </p:sp>
      <p:sp>
        <p:nvSpPr>
          <p:cNvPr id="5" name="Footer Placeholder 4">
            <a:extLst>
              <a:ext uri="{FF2B5EF4-FFF2-40B4-BE49-F238E27FC236}">
                <a16:creationId xmlns:a16="http://schemas.microsoft.com/office/drawing/2014/main" id="{795C0CC9-328C-4E62-95B5-25978E3006C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23939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After an evaluation the infeasible area changes, and the search happens in the feasible region.</a:t>
            </a:r>
          </a:p>
        </p:txBody>
      </p:sp>
      <p:sp>
        <p:nvSpPr>
          <p:cNvPr id="4" name="Slide Number Placeholder 3"/>
          <p:cNvSpPr>
            <a:spLocks noGrp="1"/>
          </p:cNvSpPr>
          <p:nvPr>
            <p:ph type="sldNum" sz="quarter" idx="5"/>
          </p:nvPr>
        </p:nvSpPr>
        <p:spPr/>
        <p:txBody>
          <a:bodyPr/>
          <a:lstStyle/>
          <a:p>
            <a:fld id="{812ECD43-08E5-4945-BC4F-4857758E978F}" type="slidenum">
              <a:rPr lang="nl-NL" smtClean="0"/>
              <a:t>15</a:t>
            </a:fld>
            <a:endParaRPr lang="nl-NL"/>
          </a:p>
        </p:txBody>
      </p:sp>
      <p:sp>
        <p:nvSpPr>
          <p:cNvPr id="5" name="Footer Placeholder 4">
            <a:extLst>
              <a:ext uri="{FF2B5EF4-FFF2-40B4-BE49-F238E27FC236}">
                <a16:creationId xmlns:a16="http://schemas.microsoft.com/office/drawing/2014/main" id="{0CB8541D-2791-40BA-BF67-BAC2D5F552CA}"/>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02578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After evaluation of a solution on the boundary of the constraint, the approximation becomes better again</a:t>
            </a:r>
          </a:p>
        </p:txBody>
      </p:sp>
      <p:sp>
        <p:nvSpPr>
          <p:cNvPr id="4" name="Slide Number Placeholder 3"/>
          <p:cNvSpPr>
            <a:spLocks noGrp="1"/>
          </p:cNvSpPr>
          <p:nvPr>
            <p:ph type="sldNum" sz="quarter" idx="5"/>
          </p:nvPr>
        </p:nvSpPr>
        <p:spPr/>
        <p:txBody>
          <a:bodyPr/>
          <a:lstStyle/>
          <a:p>
            <a:fld id="{812ECD43-08E5-4945-BC4F-4857758E978F}" type="slidenum">
              <a:rPr lang="nl-NL" smtClean="0"/>
              <a:t>16</a:t>
            </a:fld>
            <a:endParaRPr lang="nl-NL"/>
          </a:p>
        </p:txBody>
      </p:sp>
      <p:sp>
        <p:nvSpPr>
          <p:cNvPr id="5" name="Footer Placeholder 4">
            <a:extLst>
              <a:ext uri="{FF2B5EF4-FFF2-40B4-BE49-F238E27FC236}">
                <a16:creationId xmlns:a16="http://schemas.microsoft.com/office/drawing/2014/main" id="{F127E2FE-B482-48AE-BBD3-2E55C2BC2505}"/>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136130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And in the fourth iteration even better. The objectives are modelled the same way, only there is no infeasible region.</a:t>
            </a:r>
          </a:p>
        </p:txBody>
      </p:sp>
      <p:sp>
        <p:nvSpPr>
          <p:cNvPr id="4" name="Slide Number Placeholder 3"/>
          <p:cNvSpPr>
            <a:spLocks noGrp="1"/>
          </p:cNvSpPr>
          <p:nvPr>
            <p:ph type="sldNum" sz="quarter" idx="5"/>
          </p:nvPr>
        </p:nvSpPr>
        <p:spPr/>
        <p:txBody>
          <a:bodyPr/>
          <a:lstStyle/>
          <a:p>
            <a:fld id="{812ECD43-08E5-4945-BC4F-4857758E978F}" type="slidenum">
              <a:rPr lang="nl-NL" smtClean="0"/>
              <a:t>17</a:t>
            </a:fld>
            <a:endParaRPr lang="nl-NL"/>
          </a:p>
        </p:txBody>
      </p:sp>
      <p:sp>
        <p:nvSpPr>
          <p:cNvPr id="5" name="Footer Placeholder 4">
            <a:extLst>
              <a:ext uri="{FF2B5EF4-FFF2-40B4-BE49-F238E27FC236}">
                <a16:creationId xmlns:a16="http://schemas.microsoft.com/office/drawing/2014/main" id="{E2657A79-7CD2-47DC-AF44-E5F752980F61}"/>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188371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Then, to translate a multi-objective problem into a single objective problem, we maximize the hypervolume. The hypervolume is the volume between a novel potential solution and the solutions which have been evaluated before. As you can see here, the </a:t>
            </a:r>
            <a:r>
              <a:rPr lang="en-GB" dirty="0" err="1"/>
              <a:t>gray</a:t>
            </a:r>
            <a:r>
              <a:rPr lang="en-GB" dirty="0"/>
              <a:t> area is the pareto frontier, and the dominated green area of solution F1 is larger compared to the dominated green area of solution F2. Solution f1 would in this case be preferred since it adds more hypervolume. A novel Feasible solution with the best hypervolume is searched every iteration with the COBYLA algorithm. This solution is then evaluated and added to the solution-set. Then the surrogates are adjusted again and a new solution which adds the most hypervolume is sought again. This continues until the evaluation budget is exhausted. </a:t>
            </a:r>
          </a:p>
          <a:p>
            <a:pPr lvl="1"/>
            <a:r>
              <a:rPr lang="en-GB" dirty="0"/>
              <a:t>We test two different versions of the hypervolume improvement infill criteria, one which takes uncertainty into account, better known as the SMS-metric selection criterion, and one which does not take uncertainty in account. </a:t>
            </a:r>
          </a:p>
        </p:txBody>
      </p:sp>
      <p:sp>
        <p:nvSpPr>
          <p:cNvPr id="4" name="Slide Number Placeholder 3"/>
          <p:cNvSpPr>
            <a:spLocks noGrp="1"/>
          </p:cNvSpPr>
          <p:nvPr>
            <p:ph type="sldNum" sz="quarter" idx="5"/>
          </p:nvPr>
        </p:nvSpPr>
        <p:spPr/>
        <p:txBody>
          <a:bodyPr/>
          <a:lstStyle/>
          <a:p>
            <a:fld id="{812ECD43-08E5-4945-BC4F-4857758E978F}" type="slidenum">
              <a:rPr lang="nl-NL" smtClean="0"/>
              <a:t>18</a:t>
            </a:fld>
            <a:endParaRPr lang="nl-NL"/>
          </a:p>
        </p:txBody>
      </p:sp>
      <p:sp>
        <p:nvSpPr>
          <p:cNvPr id="5" name="Footer Placeholder 4">
            <a:extLst>
              <a:ext uri="{FF2B5EF4-FFF2-40B4-BE49-F238E27FC236}">
                <a16:creationId xmlns:a16="http://schemas.microsoft.com/office/drawing/2014/main" id="{9E5369E4-4E1A-410C-B4D1-53420A180BCE}"/>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3210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algorithm is tested on 18 constrained test functions which you see listed here. The test functions vary between 2 variables up to 10, and 2 objectives up to 5, and 1 constraint up to 10 constraints. Some are real world problems other are made up. </a:t>
            </a:r>
          </a:p>
          <a:p>
            <a:r>
              <a:rPr lang="en-GB" dirty="0"/>
              <a:t>Also the percentage of search space that is feasible is different for each function. </a:t>
            </a:r>
          </a:p>
          <a:p>
            <a:r>
              <a:rPr lang="en-GB" dirty="0"/>
              <a:t>We limit the algorithm to an evaluation budget of 40* number of decision variables. With these functions the pareto frontier should be found.</a:t>
            </a:r>
          </a:p>
          <a:p>
            <a:r>
              <a:rPr lang="en-GB" dirty="0"/>
              <a:t>The algorithm is compared to the state of the art other algorithms.</a:t>
            </a:r>
          </a:p>
        </p:txBody>
      </p:sp>
      <p:sp>
        <p:nvSpPr>
          <p:cNvPr id="4" name="Slide Number Placeholder 3"/>
          <p:cNvSpPr>
            <a:spLocks noGrp="1"/>
          </p:cNvSpPr>
          <p:nvPr>
            <p:ph type="sldNum" sz="quarter" idx="5"/>
          </p:nvPr>
        </p:nvSpPr>
        <p:spPr/>
        <p:txBody>
          <a:bodyPr/>
          <a:lstStyle/>
          <a:p>
            <a:fld id="{812ECD43-08E5-4945-BC4F-4857758E978F}" type="slidenum">
              <a:rPr lang="nl-NL" smtClean="0"/>
              <a:t>19</a:t>
            </a:fld>
            <a:endParaRPr lang="nl-NL"/>
          </a:p>
        </p:txBody>
      </p:sp>
      <p:sp>
        <p:nvSpPr>
          <p:cNvPr id="5" name="Footer Placeholder 4">
            <a:extLst>
              <a:ext uri="{FF2B5EF4-FFF2-40B4-BE49-F238E27FC236}">
                <a16:creationId xmlns:a16="http://schemas.microsoft.com/office/drawing/2014/main" id="{66B7079C-B213-42B7-8753-C4888C77E250}"/>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405862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outline of this presentation is the following: I will first give an introduction and some definitions, I will then present the ship design problem, I will shortly describe some related work, then we come </a:t>
            </a:r>
            <a:r>
              <a:rPr lang="en-GB" dirty="0" err="1"/>
              <a:t>eto</a:t>
            </a:r>
            <a:r>
              <a:rPr lang="en-GB" dirty="0"/>
              <a:t> the explanation of the novel algorithm named SAMO-COBRA, I will tell how we tested the algorithm and finally I will show the results and draw the conclusions</a:t>
            </a:r>
          </a:p>
        </p:txBody>
      </p:sp>
      <p:sp>
        <p:nvSpPr>
          <p:cNvPr id="4" name="Slide Number Placeholder 3"/>
          <p:cNvSpPr>
            <a:spLocks noGrp="1"/>
          </p:cNvSpPr>
          <p:nvPr>
            <p:ph type="sldNum" sz="quarter" idx="5"/>
          </p:nvPr>
        </p:nvSpPr>
        <p:spPr/>
        <p:txBody>
          <a:bodyPr/>
          <a:lstStyle/>
          <a:p>
            <a:fld id="{812ECD43-08E5-4945-BC4F-4857758E978F}" type="slidenum">
              <a:rPr lang="nl-NL" smtClean="0"/>
              <a:t>2</a:t>
            </a:fld>
            <a:endParaRPr lang="nl-NL"/>
          </a:p>
        </p:txBody>
      </p:sp>
      <p:sp>
        <p:nvSpPr>
          <p:cNvPr id="5" name="Footer Placeholder 4">
            <a:extLst>
              <a:ext uri="{FF2B5EF4-FFF2-40B4-BE49-F238E27FC236}">
                <a16:creationId xmlns:a16="http://schemas.microsoft.com/office/drawing/2014/main" id="{A9C279CF-5095-4AB8-8BD5-E61E005BC37A}"/>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4174714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experiment is conducted 10 times. The scores you see here are the hypervolume scores after the fixed number of function evaluations. Two variants are compared, one with and without the uncertainty quantification method. As we see in this table, SAMO-COBRA without the uncertainty quantification method significantly outperforms the other algorithms. Although, in some cases the one with the uncertainty quantification method scores better, these results are never significant. In two cases the IC-SA-NSGA-II algorithm outperforms SAMO-COBRA. This is not super surprising since this algorithm used more then 10.000 constraint function evaluations. </a:t>
            </a:r>
          </a:p>
        </p:txBody>
      </p:sp>
      <p:sp>
        <p:nvSpPr>
          <p:cNvPr id="4" name="Slide Number Placeholder 3"/>
          <p:cNvSpPr>
            <a:spLocks noGrp="1"/>
          </p:cNvSpPr>
          <p:nvPr>
            <p:ph type="sldNum" sz="quarter" idx="5"/>
          </p:nvPr>
        </p:nvSpPr>
        <p:spPr/>
        <p:txBody>
          <a:bodyPr/>
          <a:lstStyle/>
          <a:p>
            <a:fld id="{812ECD43-08E5-4945-BC4F-4857758E978F}" type="slidenum">
              <a:rPr lang="nl-NL" smtClean="0"/>
              <a:t>20</a:t>
            </a:fld>
            <a:endParaRPr lang="nl-NL"/>
          </a:p>
        </p:txBody>
      </p:sp>
      <p:sp>
        <p:nvSpPr>
          <p:cNvPr id="5" name="Footer Placeholder 4">
            <a:extLst>
              <a:ext uri="{FF2B5EF4-FFF2-40B4-BE49-F238E27FC236}">
                <a16:creationId xmlns:a16="http://schemas.microsoft.com/office/drawing/2014/main" id="{EE4B4896-6E66-4883-BC43-3A0FF96A63F1}"/>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2144352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scores you see here are the number of function evaluations that are required to achieve 95% of the hypervolume per test function per algorithm. Again we see that the </a:t>
            </a:r>
            <a:r>
              <a:rPr lang="en-GB" dirty="0" err="1"/>
              <a:t>samo</a:t>
            </a:r>
            <a:r>
              <a:rPr lang="en-GB" dirty="0"/>
              <a:t>-cobra algorithm with the </a:t>
            </a:r>
            <a:r>
              <a:rPr lang="en-GB" dirty="0" err="1"/>
              <a:t>predictetd</a:t>
            </a:r>
            <a:r>
              <a:rPr lang="en-GB" dirty="0"/>
              <a:t> hypervolume infill criteria outperforms the others in most cases.</a:t>
            </a:r>
          </a:p>
        </p:txBody>
      </p:sp>
      <p:sp>
        <p:nvSpPr>
          <p:cNvPr id="4" name="Slide Number Placeholder 3"/>
          <p:cNvSpPr>
            <a:spLocks noGrp="1"/>
          </p:cNvSpPr>
          <p:nvPr>
            <p:ph type="sldNum" sz="quarter" idx="5"/>
          </p:nvPr>
        </p:nvSpPr>
        <p:spPr/>
        <p:txBody>
          <a:bodyPr/>
          <a:lstStyle/>
          <a:p>
            <a:fld id="{812ECD43-08E5-4945-BC4F-4857758E978F}" type="slidenum">
              <a:rPr lang="nl-NL" smtClean="0"/>
              <a:t>21</a:t>
            </a:fld>
            <a:endParaRPr lang="nl-NL"/>
          </a:p>
        </p:txBody>
      </p:sp>
      <p:sp>
        <p:nvSpPr>
          <p:cNvPr id="5" name="Footer Placeholder 4">
            <a:extLst>
              <a:ext uri="{FF2B5EF4-FFF2-40B4-BE49-F238E27FC236}">
                <a16:creationId xmlns:a16="http://schemas.microsoft.com/office/drawing/2014/main" id="{EE4B4896-6E66-4883-BC43-3A0FF96A63F1}"/>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139576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a comparison was made between the results of SMES-RBF and SAMO-COBRA. In this table the number of required function evaluations to achieve the same HV as SMES-RBF algorithm. As you can see SAMO-COBRA requires much less function evaluations.</a:t>
            </a:r>
          </a:p>
        </p:txBody>
      </p:sp>
      <p:sp>
        <p:nvSpPr>
          <p:cNvPr id="4" name="Slide Number Placeholder 3"/>
          <p:cNvSpPr>
            <a:spLocks noGrp="1"/>
          </p:cNvSpPr>
          <p:nvPr>
            <p:ph type="sldNum" sz="quarter" idx="5"/>
          </p:nvPr>
        </p:nvSpPr>
        <p:spPr/>
        <p:txBody>
          <a:bodyPr/>
          <a:lstStyle/>
          <a:p>
            <a:fld id="{812ECD43-08E5-4945-BC4F-4857758E978F}" type="slidenum">
              <a:rPr lang="nl-NL" smtClean="0"/>
              <a:t>22</a:t>
            </a:fld>
            <a:endParaRPr lang="nl-NL"/>
          </a:p>
        </p:txBody>
      </p:sp>
      <p:sp>
        <p:nvSpPr>
          <p:cNvPr id="5" name="Footer Placeholder 4">
            <a:extLst>
              <a:ext uri="{FF2B5EF4-FFF2-40B4-BE49-F238E27FC236}">
                <a16:creationId xmlns:a16="http://schemas.microsoft.com/office/drawing/2014/main" id="{497E1D78-0189-40FF-A065-BAFDD37073B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745448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here are some convergence plots of two test functions.</a:t>
            </a:r>
          </a:p>
        </p:txBody>
      </p:sp>
      <p:sp>
        <p:nvSpPr>
          <p:cNvPr id="4" name="Slide Number Placeholder 3"/>
          <p:cNvSpPr>
            <a:spLocks noGrp="1"/>
          </p:cNvSpPr>
          <p:nvPr>
            <p:ph type="sldNum" sz="quarter" idx="5"/>
          </p:nvPr>
        </p:nvSpPr>
        <p:spPr/>
        <p:txBody>
          <a:bodyPr/>
          <a:lstStyle/>
          <a:p>
            <a:fld id="{812ECD43-08E5-4945-BC4F-4857758E978F}" type="slidenum">
              <a:rPr lang="nl-NL" smtClean="0"/>
              <a:t>23</a:t>
            </a:fld>
            <a:endParaRPr lang="nl-NL"/>
          </a:p>
        </p:txBody>
      </p:sp>
      <p:sp>
        <p:nvSpPr>
          <p:cNvPr id="5" name="Footer Placeholder 4">
            <a:extLst>
              <a:ext uri="{FF2B5EF4-FFF2-40B4-BE49-F238E27FC236}">
                <a16:creationId xmlns:a16="http://schemas.microsoft.com/office/drawing/2014/main" id="{497E1D78-0189-40FF-A065-BAFDD37073B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1065336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zoom in on one example. The OSY test problem. This is the formulation with 6 decision variables, 2 objectives with some peeks and alleys, and 6 complex constraints. Less then three percent of the search space is feasible. </a:t>
            </a:r>
          </a:p>
        </p:txBody>
      </p:sp>
      <p:sp>
        <p:nvSpPr>
          <p:cNvPr id="4" name="Slide Number Placeholder 3"/>
          <p:cNvSpPr>
            <a:spLocks noGrp="1"/>
          </p:cNvSpPr>
          <p:nvPr>
            <p:ph type="sldNum" sz="quarter" idx="5"/>
          </p:nvPr>
        </p:nvSpPr>
        <p:spPr/>
        <p:txBody>
          <a:bodyPr/>
          <a:lstStyle/>
          <a:p>
            <a:fld id="{812ECD43-08E5-4945-BC4F-4857758E978F}" type="slidenum">
              <a:rPr lang="nl-NL" smtClean="0"/>
              <a:t>24</a:t>
            </a:fld>
            <a:endParaRPr lang="nl-NL"/>
          </a:p>
        </p:txBody>
      </p:sp>
      <p:sp>
        <p:nvSpPr>
          <p:cNvPr id="5" name="Footer Placeholder 4">
            <a:extLst>
              <a:ext uri="{FF2B5EF4-FFF2-40B4-BE49-F238E27FC236}">
                <a16:creationId xmlns:a16="http://schemas.microsoft.com/office/drawing/2014/main" id="{7C1FF6DA-1D2F-44BF-A3D8-97788296111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18210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the ship design case, after doing 300 function evaluations we found the </a:t>
            </a:r>
            <a:r>
              <a:rPr lang="en-GB" dirty="0" err="1"/>
              <a:t>tradeoff</a:t>
            </a:r>
            <a:r>
              <a:rPr lang="en-GB" dirty="0"/>
              <a:t> between the objectives, and obtained a pareto frontier. If we zoom in on two of the solutions we see that the initial design by the naval architect </a:t>
            </a:r>
            <a:r>
              <a:rPr lang="en-GB" dirty="0" err="1"/>
              <a:t>cansignificantly</a:t>
            </a:r>
            <a:r>
              <a:rPr lang="en-GB" dirty="0"/>
              <a:t> be improved in resistance, </a:t>
            </a:r>
            <a:r>
              <a:rPr lang="en-GB" dirty="0" err="1"/>
              <a:t>steelweight</a:t>
            </a:r>
            <a:r>
              <a:rPr lang="en-GB" dirty="0"/>
              <a:t> and operability. </a:t>
            </a:r>
          </a:p>
        </p:txBody>
      </p:sp>
      <p:sp>
        <p:nvSpPr>
          <p:cNvPr id="4" name="Slide Number Placeholder 3"/>
          <p:cNvSpPr>
            <a:spLocks noGrp="1"/>
          </p:cNvSpPr>
          <p:nvPr>
            <p:ph type="sldNum" sz="quarter" idx="5"/>
          </p:nvPr>
        </p:nvSpPr>
        <p:spPr/>
        <p:txBody>
          <a:bodyPr/>
          <a:lstStyle/>
          <a:p>
            <a:fld id="{812ECD43-08E5-4945-BC4F-4857758E978F}" type="slidenum">
              <a:rPr lang="nl-NL" smtClean="0"/>
              <a:t>25</a:t>
            </a:fld>
            <a:endParaRPr lang="nl-NL"/>
          </a:p>
        </p:txBody>
      </p:sp>
      <p:sp>
        <p:nvSpPr>
          <p:cNvPr id="5" name="Footer Placeholder 4">
            <a:extLst>
              <a:ext uri="{FF2B5EF4-FFF2-40B4-BE49-F238E27FC236}">
                <a16:creationId xmlns:a16="http://schemas.microsoft.com/office/drawing/2014/main" id="{7C1FF6DA-1D2F-44BF-A3D8-97788296111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2789116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a conclusion, use the SAMO-COBA algorithm in case you have continuous decision variables, multiple objectives, one or more constraints, and expensive function evaluations. </a:t>
            </a:r>
          </a:p>
          <a:p>
            <a:r>
              <a:rPr lang="en-GB" dirty="0"/>
              <a:t>Then a recommendation, A surrogate </a:t>
            </a:r>
            <a:r>
              <a:rPr lang="en-GB" dirty="0" err="1"/>
              <a:t>uncertinaty</a:t>
            </a:r>
            <a:r>
              <a:rPr lang="en-GB" dirty="0"/>
              <a:t> quantification method often does not lead to better results in the constraint multi objective setting. This because here the algorithm is already forced enough to explore and uncertainty forces it to explore even more. </a:t>
            </a:r>
          </a:p>
          <a:p>
            <a:r>
              <a:rPr lang="en-GB" dirty="0"/>
              <a:t>Future efforts will be put into </a:t>
            </a:r>
            <a:r>
              <a:rPr lang="en-GB" dirty="0" err="1"/>
              <a:t>parrallelization</a:t>
            </a:r>
            <a:r>
              <a:rPr lang="en-GB" dirty="0"/>
              <a:t>, mixed integer decision variable support, and multi-fidelity simulation software support to reduce wall clock time even more.</a:t>
            </a:r>
          </a:p>
        </p:txBody>
      </p:sp>
      <p:sp>
        <p:nvSpPr>
          <p:cNvPr id="4" name="Slide Number Placeholder 3"/>
          <p:cNvSpPr>
            <a:spLocks noGrp="1"/>
          </p:cNvSpPr>
          <p:nvPr>
            <p:ph type="sldNum" sz="quarter" idx="5"/>
          </p:nvPr>
        </p:nvSpPr>
        <p:spPr/>
        <p:txBody>
          <a:bodyPr/>
          <a:lstStyle/>
          <a:p>
            <a:fld id="{812ECD43-08E5-4945-BC4F-4857758E978F}" type="slidenum">
              <a:rPr lang="nl-NL" smtClean="0"/>
              <a:t>26</a:t>
            </a:fld>
            <a:endParaRPr lang="nl-NL"/>
          </a:p>
        </p:txBody>
      </p:sp>
      <p:sp>
        <p:nvSpPr>
          <p:cNvPr id="5" name="Footer Placeholder 4">
            <a:extLst>
              <a:ext uri="{FF2B5EF4-FFF2-40B4-BE49-F238E27FC236}">
                <a16:creationId xmlns:a16="http://schemas.microsoft.com/office/drawing/2014/main" id="{8DCC48B0-4CCD-4C3F-81E5-B701CC0CBB12}"/>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211942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 Here you find the most relevant references</a:t>
            </a:r>
          </a:p>
        </p:txBody>
      </p:sp>
      <p:sp>
        <p:nvSpPr>
          <p:cNvPr id="4" name="Slide Number Placeholder 3"/>
          <p:cNvSpPr>
            <a:spLocks noGrp="1"/>
          </p:cNvSpPr>
          <p:nvPr>
            <p:ph type="sldNum" sz="quarter" idx="5"/>
          </p:nvPr>
        </p:nvSpPr>
        <p:spPr/>
        <p:txBody>
          <a:bodyPr/>
          <a:lstStyle/>
          <a:p>
            <a:fld id="{812ECD43-08E5-4945-BC4F-4857758E978F}" type="slidenum">
              <a:rPr lang="nl-NL" smtClean="0"/>
              <a:t>27</a:t>
            </a:fld>
            <a:endParaRPr lang="nl-NL"/>
          </a:p>
        </p:txBody>
      </p:sp>
      <p:sp>
        <p:nvSpPr>
          <p:cNvPr id="5" name="Footer Placeholder 4">
            <a:extLst>
              <a:ext uri="{FF2B5EF4-FFF2-40B4-BE49-F238E27FC236}">
                <a16:creationId xmlns:a16="http://schemas.microsoft.com/office/drawing/2014/main" id="{DFDA13C1-6847-4379-BE2B-749C9B878D3E}"/>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4232590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 you have any questions, do not hesitate to ask them now or by sending any of our team members an email. </a:t>
            </a:r>
          </a:p>
        </p:txBody>
      </p:sp>
      <p:sp>
        <p:nvSpPr>
          <p:cNvPr id="4" name="Slide Number Placeholder 3"/>
          <p:cNvSpPr>
            <a:spLocks noGrp="1"/>
          </p:cNvSpPr>
          <p:nvPr>
            <p:ph type="sldNum" sz="quarter" idx="5"/>
          </p:nvPr>
        </p:nvSpPr>
        <p:spPr/>
        <p:txBody>
          <a:bodyPr/>
          <a:lstStyle/>
          <a:p>
            <a:fld id="{812ECD43-08E5-4945-BC4F-4857758E978F}" type="slidenum">
              <a:rPr lang="nl-NL" smtClean="0"/>
              <a:t>28</a:t>
            </a:fld>
            <a:endParaRPr lang="nl-NL"/>
          </a:p>
        </p:txBody>
      </p:sp>
      <p:sp>
        <p:nvSpPr>
          <p:cNvPr id="5" name="Footer Placeholder 4">
            <a:extLst>
              <a:ext uri="{FF2B5EF4-FFF2-40B4-BE49-F238E27FC236}">
                <a16:creationId xmlns:a16="http://schemas.microsoft.com/office/drawing/2014/main" id="{037CFDB7-1631-422C-AF0C-56544A9BFE63}"/>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4049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recent survey of a questionnaire reported that Real world problems often involve </a:t>
            </a:r>
          </a:p>
          <a:p>
            <a:r>
              <a:rPr lang="en-GB" dirty="0"/>
              <a:t>continuous optimization variables,</a:t>
            </a:r>
          </a:p>
          <a:p>
            <a:r>
              <a:rPr lang="en-GB" dirty="0"/>
              <a:t>Constraints,</a:t>
            </a:r>
          </a:p>
          <a:p>
            <a:r>
              <a:rPr lang="en-GB" dirty="0"/>
              <a:t>One or more objectives</a:t>
            </a:r>
          </a:p>
          <a:p>
            <a:r>
              <a:rPr lang="en-GB" dirty="0"/>
              <a:t>Topological characteristics of the objective space are often unknown. </a:t>
            </a:r>
          </a:p>
          <a:p>
            <a:r>
              <a:rPr lang="en-GB" dirty="0"/>
              <a:t>On top of this, Long evaluation times make the problems hard to solve.</a:t>
            </a:r>
          </a:p>
          <a:p>
            <a:r>
              <a:rPr lang="en-GB" dirty="0"/>
              <a:t>This results in a need for an efficient surrogate assisted optimization algorithm. </a:t>
            </a:r>
          </a:p>
          <a:p>
            <a:endParaRPr lang="en-GB" dirty="0"/>
          </a:p>
          <a:p>
            <a:r>
              <a:rPr lang="en-GB" dirty="0"/>
              <a:t>Since already some good single objective optimization algorithms exist, in this work we focus on multi-objective algorithms. </a:t>
            </a:r>
          </a:p>
          <a:p>
            <a:r>
              <a:rPr lang="en-GB" dirty="0"/>
              <a:t>A constrained multi-objective problem is defined as follows. We minimize a vector of objective functions, subject to 1 or more constraint functions, and the decision variables are continue and bounded by a lower and upper limit. </a:t>
            </a:r>
          </a:p>
        </p:txBody>
      </p:sp>
      <p:sp>
        <p:nvSpPr>
          <p:cNvPr id="4" name="Slide Number Placeholder 3"/>
          <p:cNvSpPr>
            <a:spLocks noGrp="1"/>
          </p:cNvSpPr>
          <p:nvPr>
            <p:ph type="sldNum" sz="quarter" idx="5"/>
          </p:nvPr>
        </p:nvSpPr>
        <p:spPr/>
        <p:txBody>
          <a:bodyPr/>
          <a:lstStyle/>
          <a:p>
            <a:fld id="{812ECD43-08E5-4945-BC4F-4857758E978F}" type="slidenum">
              <a:rPr lang="nl-NL" smtClean="0"/>
              <a:t>3</a:t>
            </a:fld>
            <a:endParaRPr lang="nl-NL"/>
          </a:p>
        </p:txBody>
      </p:sp>
      <p:sp>
        <p:nvSpPr>
          <p:cNvPr id="5" name="Footer Placeholder 4">
            <a:extLst>
              <a:ext uri="{FF2B5EF4-FFF2-40B4-BE49-F238E27FC236}">
                <a16:creationId xmlns:a16="http://schemas.microsoft.com/office/drawing/2014/main" id="{E94B6248-B200-4037-8AA6-DCADB65DF68E}"/>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9601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solving this multi objective problem by looking for </a:t>
            </a:r>
            <a:r>
              <a:rPr lang="en-GB" dirty="0" err="1"/>
              <a:t>Feaesible</a:t>
            </a:r>
            <a:r>
              <a:rPr lang="en-GB" dirty="0"/>
              <a:t> pareto-Optimal solutions.</a:t>
            </a:r>
          </a:p>
          <a:p>
            <a:r>
              <a:rPr lang="en-GB" dirty="0"/>
              <a:t>A solution is feasible pareto-optimal if and only if there is no solution for which another solution dominates this solution in all objective directions, while not violating any of the constraints. </a:t>
            </a:r>
          </a:p>
        </p:txBody>
      </p:sp>
      <p:sp>
        <p:nvSpPr>
          <p:cNvPr id="4" name="Slide Number Placeholder 3"/>
          <p:cNvSpPr>
            <a:spLocks noGrp="1"/>
          </p:cNvSpPr>
          <p:nvPr>
            <p:ph type="sldNum" sz="quarter" idx="5"/>
          </p:nvPr>
        </p:nvSpPr>
        <p:spPr/>
        <p:txBody>
          <a:bodyPr/>
          <a:lstStyle/>
          <a:p>
            <a:fld id="{812ECD43-08E5-4945-BC4F-4857758E978F}" type="slidenum">
              <a:rPr lang="nl-NL" smtClean="0"/>
              <a:t>4</a:t>
            </a:fld>
            <a:endParaRPr lang="nl-NL"/>
          </a:p>
        </p:txBody>
      </p:sp>
      <p:sp>
        <p:nvSpPr>
          <p:cNvPr id="5" name="Footer Placeholder 4">
            <a:extLst>
              <a:ext uri="{FF2B5EF4-FFF2-40B4-BE49-F238E27FC236}">
                <a16:creationId xmlns:a16="http://schemas.microsoft.com/office/drawing/2014/main" id="{210433F3-266F-48D9-A89B-280C7E38065F}"/>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21952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zoom in on such a multi objective optimization problem. </a:t>
            </a:r>
          </a:p>
          <a:p>
            <a:r>
              <a:rPr lang="en-GB" dirty="0"/>
              <a:t>This is a wind feeder vessel designed by C-Job Naval Architects.</a:t>
            </a:r>
          </a:p>
          <a:p>
            <a:r>
              <a:rPr lang="en-GB" dirty="0"/>
              <a:t>This vessel brings wind turbines from shore to the installation site on the sea. </a:t>
            </a:r>
          </a:p>
          <a:p>
            <a:r>
              <a:rPr lang="en-GB" dirty="0"/>
              <a:t>Although strong winds are good for power production, strong winds usually also result in rough seas. These rough seas around the wind park installation sites increases the demand for reliable vessels.</a:t>
            </a:r>
          </a:p>
        </p:txBody>
      </p:sp>
      <p:sp>
        <p:nvSpPr>
          <p:cNvPr id="4" name="Slide Number Placeholder 3"/>
          <p:cNvSpPr>
            <a:spLocks noGrp="1"/>
          </p:cNvSpPr>
          <p:nvPr>
            <p:ph type="sldNum" sz="quarter" idx="5"/>
          </p:nvPr>
        </p:nvSpPr>
        <p:spPr/>
        <p:txBody>
          <a:bodyPr/>
          <a:lstStyle/>
          <a:p>
            <a:fld id="{812ECD43-08E5-4945-BC4F-4857758E978F}" type="slidenum">
              <a:rPr lang="nl-NL" smtClean="0"/>
              <a:t>5</a:t>
            </a:fld>
            <a:endParaRPr lang="nl-NL"/>
          </a:p>
        </p:txBody>
      </p:sp>
      <p:sp>
        <p:nvSpPr>
          <p:cNvPr id="5" name="Footer Placeholder 4">
            <a:extLst>
              <a:ext uri="{FF2B5EF4-FFF2-40B4-BE49-F238E27FC236}">
                <a16:creationId xmlns:a16="http://schemas.microsoft.com/office/drawing/2014/main" id="{7C1FF6DA-1D2F-44BF-A3D8-97788296111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112538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optimize the reliability of a vessel, a design is created and optimized. The parameters which are considered are:</a:t>
            </a:r>
          </a:p>
          <a:p>
            <a:r>
              <a:rPr lang="en-GB" dirty="0" err="1"/>
              <a:t>Aftship</a:t>
            </a:r>
            <a:r>
              <a:rPr lang="en-GB" dirty="0"/>
              <a:t> length</a:t>
            </a:r>
          </a:p>
          <a:p>
            <a:r>
              <a:rPr lang="en-GB" dirty="0"/>
              <a:t>Midship length</a:t>
            </a:r>
          </a:p>
          <a:p>
            <a:r>
              <a:rPr lang="en-GB" dirty="0" err="1"/>
              <a:t>Foreward</a:t>
            </a:r>
            <a:r>
              <a:rPr lang="en-GB" dirty="0"/>
              <a:t> ship length</a:t>
            </a:r>
          </a:p>
          <a:p>
            <a:r>
              <a:rPr lang="en-GB" dirty="0"/>
              <a:t>Beam at waterline</a:t>
            </a:r>
          </a:p>
          <a:p>
            <a:r>
              <a:rPr lang="en-GB" dirty="0"/>
              <a:t>Draught</a:t>
            </a:r>
          </a:p>
          <a:p>
            <a:endParaRPr lang="en-GB" dirty="0"/>
          </a:p>
        </p:txBody>
      </p:sp>
      <p:sp>
        <p:nvSpPr>
          <p:cNvPr id="4" name="Slide Number Placeholder 3"/>
          <p:cNvSpPr>
            <a:spLocks noGrp="1"/>
          </p:cNvSpPr>
          <p:nvPr>
            <p:ph type="sldNum" sz="quarter" idx="5"/>
          </p:nvPr>
        </p:nvSpPr>
        <p:spPr/>
        <p:txBody>
          <a:bodyPr/>
          <a:lstStyle/>
          <a:p>
            <a:fld id="{812ECD43-08E5-4945-BC4F-4857758E978F}" type="slidenum">
              <a:rPr lang="nl-NL" smtClean="0"/>
              <a:t>6</a:t>
            </a:fld>
            <a:endParaRPr lang="nl-NL"/>
          </a:p>
        </p:txBody>
      </p:sp>
      <p:sp>
        <p:nvSpPr>
          <p:cNvPr id="5" name="Footer Placeholder 4">
            <a:extLst>
              <a:ext uri="{FF2B5EF4-FFF2-40B4-BE49-F238E27FC236}">
                <a16:creationId xmlns:a16="http://schemas.microsoft.com/office/drawing/2014/main" id="{7C1FF6DA-1D2F-44BF-A3D8-97788296111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220484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a:t>
            </a:r>
            <a:r>
              <a:rPr lang="nl-NL" dirty="0" err="1"/>
              <a:t>optimized</a:t>
            </a:r>
            <a:r>
              <a:rPr lang="nl-NL" dirty="0"/>
              <a:t> </a:t>
            </a:r>
            <a:r>
              <a:rPr lang="nl-NL" dirty="0" err="1"/>
              <a:t>for</a:t>
            </a:r>
            <a:r>
              <a:rPr lang="nl-NL" dirty="0"/>
              <a:t> maximum </a:t>
            </a:r>
            <a:r>
              <a:rPr lang="nl-NL" dirty="0" err="1"/>
              <a:t>operability</a:t>
            </a:r>
            <a:r>
              <a:rPr lang="nl-NL" dirty="0"/>
              <a:t>, minimum </a:t>
            </a:r>
            <a:r>
              <a:rPr lang="nl-NL" dirty="0" err="1"/>
              <a:t>capital</a:t>
            </a:r>
            <a:r>
              <a:rPr lang="nl-NL" dirty="0"/>
              <a:t> </a:t>
            </a:r>
            <a:r>
              <a:rPr lang="nl-NL" dirty="0" err="1"/>
              <a:t>expenses</a:t>
            </a:r>
            <a:r>
              <a:rPr lang="nl-NL" dirty="0"/>
              <a:t>, </a:t>
            </a:r>
            <a:r>
              <a:rPr lang="nl-NL" dirty="0" err="1"/>
              <a:t>and</a:t>
            </a:r>
            <a:r>
              <a:rPr lang="nl-NL" dirty="0"/>
              <a:t> minimum </a:t>
            </a:r>
            <a:r>
              <a:rPr lang="nl-NL" dirty="0" err="1"/>
              <a:t>operational</a:t>
            </a:r>
            <a:r>
              <a:rPr lang="nl-NL" dirty="0"/>
              <a:t> </a:t>
            </a:r>
            <a:r>
              <a:rPr lang="nl-NL" dirty="0" err="1"/>
              <a:t>expenses</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capital</a:t>
            </a:r>
            <a:r>
              <a:rPr lang="nl-NL" dirty="0"/>
              <a:t> </a:t>
            </a:r>
            <a:r>
              <a:rPr lang="nl-NL" dirty="0" err="1"/>
              <a:t>expences</a:t>
            </a:r>
            <a:r>
              <a:rPr lang="nl-NL" dirty="0"/>
              <a:t> (</a:t>
            </a:r>
            <a:r>
              <a:rPr lang="nl-NL" dirty="0" err="1"/>
              <a:t>roughly</a:t>
            </a:r>
            <a:r>
              <a:rPr lang="nl-NL" dirty="0"/>
              <a:t> </a:t>
            </a:r>
            <a:r>
              <a:rPr lang="nl-NL" dirty="0" err="1"/>
              <a:t>equal</a:t>
            </a:r>
            <a:r>
              <a:rPr lang="nl-NL" dirty="0"/>
              <a:t> </a:t>
            </a:r>
            <a:r>
              <a:rPr lang="nl-NL" dirty="0" err="1"/>
              <a:t>to</a:t>
            </a:r>
            <a:r>
              <a:rPr lang="nl-NL" dirty="0"/>
              <a:t> </a:t>
            </a:r>
            <a:r>
              <a:rPr lang="nl-NL" dirty="0" err="1"/>
              <a:t>the</a:t>
            </a:r>
            <a:r>
              <a:rPr lang="nl-NL" dirty="0"/>
              <a:t> </a:t>
            </a:r>
            <a:r>
              <a:rPr lang="nl-NL" dirty="0" err="1"/>
              <a:t>weight</a:t>
            </a:r>
            <a:r>
              <a:rPr lang="nl-NL" dirty="0"/>
              <a:t> in steel </a:t>
            </a:r>
            <a:r>
              <a:rPr lang="nl-NL" dirty="0" err="1"/>
              <a:t>it</a:t>
            </a:r>
            <a:r>
              <a:rPr lang="nl-NL" dirty="0"/>
              <a:t> </a:t>
            </a:r>
            <a:r>
              <a:rPr lang="nl-NL" dirty="0" err="1"/>
              <a:t>requires</a:t>
            </a:r>
            <a:r>
              <a:rPr lang="nl-NL" dirty="0"/>
              <a:t> </a:t>
            </a:r>
            <a:r>
              <a:rPr lang="nl-NL" dirty="0" err="1"/>
              <a:t>to</a:t>
            </a:r>
            <a:r>
              <a:rPr lang="nl-NL" dirty="0"/>
              <a:t> </a:t>
            </a:r>
            <a:r>
              <a:rPr lang="nl-NL" dirty="0" err="1"/>
              <a:t>build</a:t>
            </a:r>
            <a:r>
              <a:rPr lang="nl-NL" dirty="0"/>
              <a:t> </a:t>
            </a:r>
            <a:r>
              <a:rPr lang="nl-NL" dirty="0" err="1"/>
              <a:t>the</a:t>
            </a:r>
            <a:r>
              <a:rPr lang="nl-NL" dirty="0"/>
              <a:t> </a:t>
            </a:r>
            <a:r>
              <a:rPr lang="nl-NL" dirty="0" err="1"/>
              <a:t>vessel</a:t>
            </a: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and</a:t>
            </a:r>
            <a:r>
              <a:rPr lang="nl-NL" dirty="0"/>
              <a:t> </a:t>
            </a:r>
            <a:r>
              <a:rPr lang="nl-NL" dirty="0" err="1"/>
              <a:t>operational</a:t>
            </a:r>
            <a:r>
              <a:rPr lang="nl-NL" dirty="0"/>
              <a:t> </a:t>
            </a:r>
            <a:r>
              <a:rPr lang="nl-NL" dirty="0" err="1"/>
              <a:t>expenses</a:t>
            </a:r>
            <a:r>
              <a:rPr lang="nl-NL" dirty="0"/>
              <a:t> </a:t>
            </a:r>
            <a:r>
              <a:rPr lang="nl-NL" dirty="0" err="1"/>
              <a:t>which</a:t>
            </a:r>
            <a:r>
              <a:rPr lang="nl-NL" dirty="0"/>
              <a:t> </a:t>
            </a:r>
            <a:r>
              <a:rPr lang="nl-NL" dirty="0" err="1"/>
              <a:t>can</a:t>
            </a:r>
            <a:r>
              <a:rPr lang="nl-NL" dirty="0"/>
              <a:t> </a:t>
            </a:r>
            <a:r>
              <a:rPr lang="nl-NL" dirty="0" err="1"/>
              <a:t>be</a:t>
            </a:r>
            <a:r>
              <a:rPr lang="nl-NL" dirty="0"/>
              <a:t> </a:t>
            </a:r>
            <a:r>
              <a:rPr lang="nl-NL" dirty="0" err="1"/>
              <a:t>translated</a:t>
            </a:r>
            <a:r>
              <a:rPr lang="nl-NL" dirty="0"/>
              <a:t> </a:t>
            </a:r>
            <a:r>
              <a:rPr lang="nl-NL" dirty="0" err="1"/>
              <a:t>to</a:t>
            </a:r>
            <a:r>
              <a:rPr lang="nl-NL" dirty="0"/>
              <a:t> </a:t>
            </a:r>
            <a:r>
              <a:rPr lang="nl-NL" dirty="0" err="1"/>
              <a:t>ship</a:t>
            </a:r>
            <a:r>
              <a:rPr lang="nl-NL" dirty="0"/>
              <a:t> </a:t>
            </a:r>
            <a:r>
              <a:rPr lang="nl-NL" dirty="0" err="1"/>
              <a:t>hull</a:t>
            </a:r>
            <a:r>
              <a:rPr lang="nl-NL" dirty="0"/>
              <a:t> </a:t>
            </a:r>
            <a:r>
              <a:rPr lang="nl-NL" dirty="0" err="1"/>
              <a:t>resistance</a:t>
            </a:r>
            <a:r>
              <a:rPr lang="nl-NL" dirty="0"/>
              <a:t> at service speed.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And</a:t>
            </a:r>
            <a:r>
              <a:rPr lang="nl-NL" dirty="0"/>
              <a:t> </a:t>
            </a:r>
            <a:r>
              <a:rPr lang="nl-NL" dirty="0" err="1"/>
              <a:t>the</a:t>
            </a:r>
            <a:r>
              <a:rPr lang="nl-NL" dirty="0"/>
              <a:t> </a:t>
            </a:r>
            <a:r>
              <a:rPr lang="nl-NL" dirty="0" err="1"/>
              <a:t>year</a:t>
            </a:r>
            <a:r>
              <a:rPr lang="nl-NL" dirty="0"/>
              <a:t> </a:t>
            </a:r>
            <a:r>
              <a:rPr lang="nl-NL" dirty="0" err="1"/>
              <a:t>round</a:t>
            </a:r>
            <a:r>
              <a:rPr lang="nl-NL" dirty="0"/>
              <a:t> </a:t>
            </a:r>
            <a:r>
              <a:rPr lang="nl-NL" dirty="0" err="1"/>
              <a:t>operability</a:t>
            </a:r>
            <a:r>
              <a:rPr lang="nl-NL" dirty="0"/>
              <a:t> is </a:t>
            </a:r>
            <a:r>
              <a:rPr lang="nl-NL" dirty="0" err="1"/>
              <a:t>optimized</a:t>
            </a:r>
            <a:r>
              <a:rPr lang="nl-NL" dirty="0"/>
              <a:t>. In </a:t>
            </a:r>
            <a:r>
              <a:rPr lang="nl-NL" dirty="0" err="1"/>
              <a:t>the</a:t>
            </a:r>
            <a:r>
              <a:rPr lang="nl-NL" dirty="0"/>
              <a:t> heavy wind </a:t>
            </a:r>
            <a:r>
              <a:rPr lang="nl-NL" dirty="0" err="1"/>
              <a:t>and</a:t>
            </a:r>
            <a:r>
              <a:rPr lang="nl-NL" dirty="0"/>
              <a:t> waves, </a:t>
            </a:r>
            <a:r>
              <a:rPr lang="nl-NL" dirty="0" err="1"/>
              <a:t>mentioned</a:t>
            </a:r>
            <a:r>
              <a:rPr lang="nl-NL" dirty="0"/>
              <a:t> </a:t>
            </a:r>
            <a:r>
              <a:rPr lang="nl-NL" dirty="0" err="1"/>
              <a:t>earlier</a:t>
            </a:r>
            <a:r>
              <a:rPr lang="nl-NL" dirty="0"/>
              <a:t> </a:t>
            </a:r>
            <a:r>
              <a:rPr lang="nl-NL" dirty="0" err="1"/>
              <a:t>not</a:t>
            </a:r>
            <a:r>
              <a:rPr lang="nl-NL" dirty="0"/>
              <a:t> </a:t>
            </a:r>
            <a:r>
              <a:rPr lang="nl-NL" dirty="0" err="1"/>
              <a:t>every</a:t>
            </a:r>
            <a:r>
              <a:rPr lang="nl-NL" dirty="0"/>
              <a:t> </a:t>
            </a:r>
            <a:r>
              <a:rPr lang="nl-NL" dirty="0" err="1"/>
              <a:t>vessel</a:t>
            </a:r>
            <a:r>
              <a:rPr lang="nl-NL" dirty="0"/>
              <a:t> </a:t>
            </a:r>
            <a:r>
              <a:rPr lang="nl-NL" dirty="0" err="1"/>
              <a:t>can</a:t>
            </a:r>
            <a:r>
              <a:rPr lang="nl-NL" dirty="0"/>
              <a:t> </a:t>
            </a:r>
            <a:r>
              <a:rPr lang="nl-NL" dirty="0" err="1"/>
              <a:t>operate</a:t>
            </a:r>
            <a:r>
              <a:rPr lang="nl-NL" dirty="0"/>
              <a:t>. We </a:t>
            </a:r>
            <a:r>
              <a:rPr lang="nl-NL" dirty="0" err="1"/>
              <a:t>therefore</a:t>
            </a:r>
            <a:r>
              <a:rPr lang="nl-NL" dirty="0"/>
              <a:t> </a:t>
            </a:r>
            <a:r>
              <a:rPr lang="nl-NL" dirty="0" err="1"/>
              <a:t>optimize</a:t>
            </a:r>
            <a:r>
              <a:rPr lang="nl-NL" dirty="0"/>
              <a:t> </a:t>
            </a:r>
            <a:r>
              <a:rPr lang="nl-NL" dirty="0" err="1"/>
              <a:t>the</a:t>
            </a:r>
            <a:r>
              <a:rPr lang="nl-NL" dirty="0"/>
              <a:t> </a:t>
            </a:r>
            <a:r>
              <a:rPr lang="nl-NL" dirty="0" err="1"/>
              <a:t>so</a:t>
            </a:r>
            <a:r>
              <a:rPr lang="nl-NL" dirty="0"/>
              <a:t> </a:t>
            </a:r>
            <a:r>
              <a:rPr lang="nl-NL" dirty="0" err="1"/>
              <a:t>called</a:t>
            </a:r>
            <a:r>
              <a:rPr lang="nl-NL" dirty="0"/>
              <a:t> </a:t>
            </a:r>
            <a:r>
              <a:rPr lang="nl-NL" dirty="0" err="1"/>
              <a:t>operatability</a:t>
            </a:r>
            <a:r>
              <a:rPr lang="nl-NL" dirty="0"/>
              <a:t> </a:t>
            </a:r>
            <a:r>
              <a:rPr lang="nl-NL" dirty="0" err="1"/>
              <a:t>robustnes</a:t>
            </a:r>
            <a:r>
              <a:rPr lang="nl-NL" dirty="0"/>
              <a:t> index. </a:t>
            </a:r>
            <a:r>
              <a:rPr lang="nl-NL" dirty="0" err="1"/>
              <a:t>Also</a:t>
            </a:r>
            <a:r>
              <a:rPr lang="nl-NL" dirty="0"/>
              <a:t> </a:t>
            </a:r>
            <a:r>
              <a:rPr lang="nl-NL" dirty="0" err="1"/>
              <a:t>known</a:t>
            </a:r>
            <a:r>
              <a:rPr lang="nl-NL" dirty="0"/>
              <a:t> as ORI parameter.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err="1"/>
              <a:t>Longitudial</a:t>
            </a:r>
            <a:r>
              <a:rPr lang="en-GB" dirty="0"/>
              <a:t> strength so that the ship doesn’t break</a:t>
            </a:r>
          </a:p>
          <a:p>
            <a:r>
              <a:rPr lang="en-GB" dirty="0"/>
              <a:t>Space reservation constraint</a:t>
            </a:r>
          </a:p>
          <a:p>
            <a:r>
              <a:rPr lang="en-GB" dirty="0"/>
              <a:t>Intact stability / metacentric height. Doesn’t capsize. </a:t>
            </a:r>
          </a:p>
          <a:p>
            <a:endParaRPr lang="en-GB" dirty="0"/>
          </a:p>
        </p:txBody>
      </p:sp>
      <p:sp>
        <p:nvSpPr>
          <p:cNvPr id="4" name="Slide Number Placeholder 3"/>
          <p:cNvSpPr>
            <a:spLocks noGrp="1"/>
          </p:cNvSpPr>
          <p:nvPr>
            <p:ph type="sldNum" sz="quarter" idx="5"/>
          </p:nvPr>
        </p:nvSpPr>
        <p:spPr/>
        <p:txBody>
          <a:bodyPr/>
          <a:lstStyle/>
          <a:p>
            <a:fld id="{812ECD43-08E5-4945-BC4F-4857758E978F}" type="slidenum">
              <a:rPr lang="nl-NL" smtClean="0"/>
              <a:t>7</a:t>
            </a:fld>
            <a:endParaRPr lang="nl-NL"/>
          </a:p>
        </p:txBody>
      </p:sp>
      <p:sp>
        <p:nvSpPr>
          <p:cNvPr id="5" name="Footer Placeholder 4">
            <a:extLst>
              <a:ext uri="{FF2B5EF4-FFF2-40B4-BE49-F238E27FC236}">
                <a16:creationId xmlns:a16="http://schemas.microsoft.com/office/drawing/2014/main" id="{7C1FF6DA-1D2F-44BF-A3D8-977882961117}"/>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75287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optimize such a constrained multi objective problem? </a:t>
            </a:r>
          </a:p>
          <a:p>
            <a:r>
              <a:rPr lang="en-GB" dirty="0"/>
              <a:t>There are three relevant requirements for a novel optimization algorithm. It should be </a:t>
            </a:r>
          </a:p>
          <a:p>
            <a:pPr marL="0" indent="0">
              <a:buFontTx/>
              <a:buNone/>
            </a:pPr>
            <a:r>
              <a:rPr lang="en-GB" dirty="0"/>
              <a:t>-   fast, </a:t>
            </a:r>
          </a:p>
          <a:p>
            <a:pPr marL="171450" indent="-171450">
              <a:buFontTx/>
              <a:buChar char="-"/>
            </a:pPr>
            <a:r>
              <a:rPr lang="en-GB" dirty="0"/>
              <a:t>able to deal with constraints, </a:t>
            </a:r>
          </a:p>
          <a:p>
            <a:pPr marL="171450" indent="-171450">
              <a:buFontTx/>
              <a:buChar char="-"/>
            </a:pPr>
            <a:r>
              <a:rPr lang="en-GB" dirty="0"/>
              <a:t>and multi objectives </a:t>
            </a:r>
          </a:p>
          <a:p>
            <a:pPr marL="0" indent="0">
              <a:buFontTx/>
              <a:buNone/>
            </a:pPr>
            <a:r>
              <a:rPr lang="en-GB" dirty="0"/>
              <a:t>One algorithm who has most of these characteristics is SACOBRA, which is a very efficient constraint handling optimizer. However it is designed to optimize only one objective at a time.</a:t>
            </a:r>
          </a:p>
          <a:p>
            <a:pPr marL="0" indent="0">
              <a:buFontTx/>
              <a:buNone/>
            </a:pPr>
            <a:r>
              <a:rPr lang="en-GB" dirty="0"/>
              <a:t>There exists surrogate assisted algorithms for multi objective algorithms, however, they often miss a constraint handling mechanism like SMS-EGO and PAREGO or require a lot of function evaluations since they don’t use a metamodeling techniques. NSGA-II, NSGA-III, SPEA2 and SMS-EMOA are examples of such algorithms. </a:t>
            </a:r>
          </a:p>
          <a:p>
            <a:pPr marL="0" indent="0">
              <a:buFontTx/>
              <a:buNone/>
            </a:pPr>
            <a:r>
              <a:rPr lang="en-GB" dirty="0"/>
              <a:t>Then we have two algorithms who can deal with multiple objectives and multiple constraints: CEGO and ECMO. However since they use kriging surrogates their time complexity increases cubically for every added decision variable.</a:t>
            </a:r>
          </a:p>
          <a:p>
            <a:pPr marL="0" indent="0">
              <a:buFontTx/>
              <a:buNone/>
            </a:pPr>
            <a:r>
              <a:rPr lang="en-GB" dirty="0"/>
              <a:t>Finally one few algorithm fulfils all the requirements, SMES-RBF. SA-NSGA-II, and IC-SA-NSGA-II. We there fore compared our result with this algorithm. IC-SA-NSGA-II assumes that the constraints are inexpensive so only evaluates objectives when design is feasible. </a:t>
            </a:r>
          </a:p>
        </p:txBody>
      </p:sp>
      <p:sp>
        <p:nvSpPr>
          <p:cNvPr id="4" name="Slide Number Placeholder 3"/>
          <p:cNvSpPr>
            <a:spLocks noGrp="1"/>
          </p:cNvSpPr>
          <p:nvPr>
            <p:ph type="sldNum" sz="quarter" idx="5"/>
          </p:nvPr>
        </p:nvSpPr>
        <p:spPr/>
        <p:txBody>
          <a:bodyPr/>
          <a:lstStyle/>
          <a:p>
            <a:fld id="{812ECD43-08E5-4945-BC4F-4857758E978F}" type="slidenum">
              <a:rPr lang="nl-NL" smtClean="0"/>
              <a:t>8</a:t>
            </a:fld>
            <a:endParaRPr lang="nl-NL"/>
          </a:p>
        </p:txBody>
      </p:sp>
      <p:sp>
        <p:nvSpPr>
          <p:cNvPr id="5" name="Footer Placeholder 4">
            <a:extLst>
              <a:ext uri="{FF2B5EF4-FFF2-40B4-BE49-F238E27FC236}">
                <a16:creationId xmlns:a16="http://schemas.microsoft.com/office/drawing/2014/main" id="{D9C1AA25-E134-416A-B8F9-995D9C44A923}"/>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200687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these algorithms I created a novel one, SAMO-COBRA. A self adaptive, multi-objective,  constrained, optimization algorithm by using Radial Basis Function Approximations. </a:t>
            </a:r>
          </a:p>
          <a:p>
            <a:r>
              <a:rPr lang="en-GB" dirty="0"/>
              <a:t>Here you can see the pseudocode, I will now go into detail and walk through it step by step. </a:t>
            </a:r>
          </a:p>
        </p:txBody>
      </p:sp>
      <p:sp>
        <p:nvSpPr>
          <p:cNvPr id="4" name="Slide Number Placeholder 3"/>
          <p:cNvSpPr>
            <a:spLocks noGrp="1"/>
          </p:cNvSpPr>
          <p:nvPr>
            <p:ph type="sldNum" sz="quarter" idx="5"/>
          </p:nvPr>
        </p:nvSpPr>
        <p:spPr/>
        <p:txBody>
          <a:bodyPr/>
          <a:lstStyle/>
          <a:p>
            <a:fld id="{812ECD43-08E5-4945-BC4F-4857758E978F}" type="slidenum">
              <a:rPr lang="nl-NL" smtClean="0"/>
              <a:t>9</a:t>
            </a:fld>
            <a:endParaRPr lang="nl-NL"/>
          </a:p>
        </p:txBody>
      </p:sp>
      <p:sp>
        <p:nvSpPr>
          <p:cNvPr id="5" name="Footer Placeholder 4">
            <a:extLst>
              <a:ext uri="{FF2B5EF4-FFF2-40B4-BE49-F238E27FC236}">
                <a16:creationId xmlns:a16="http://schemas.microsoft.com/office/drawing/2014/main" id="{655A10B7-F8F5-4E9A-890F-A963303EF15A}"/>
              </a:ext>
            </a:extLst>
          </p:cNvPr>
          <p:cNvSpPr>
            <a:spLocks noGrp="1"/>
          </p:cNvSpPr>
          <p:nvPr>
            <p:ph type="ftr" sz="quarter" idx="4"/>
          </p:nvPr>
        </p:nvSpPr>
        <p:spPr/>
        <p:txBody>
          <a:bodyPr/>
          <a:lstStyle/>
          <a:p>
            <a:r>
              <a:rPr lang="nl-NL"/>
              <a:t>Roy de Winter</a:t>
            </a:r>
          </a:p>
        </p:txBody>
      </p:sp>
    </p:spTree>
    <p:extLst>
      <p:ext uri="{BB962C8B-B14F-4D97-AF65-F5344CB8AC3E}">
        <p14:creationId xmlns:p14="http://schemas.microsoft.com/office/powerpoint/2010/main" val="3171095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0" y="-1"/>
            <a:ext cx="12198349" cy="4521941"/>
          </a:xfrm>
          <a:solidFill>
            <a:srgbClr val="8592BC"/>
          </a:solidFill>
        </p:spPr>
        <p:txBody>
          <a:bodyPr>
            <a:normAutofit/>
          </a:bodyPr>
          <a:lstStyle>
            <a:lvl1pPr marL="0" indent="0">
              <a:buNone/>
              <a:defRPr sz="100">
                <a:solidFill>
                  <a:schemeClr val="bg2"/>
                </a:solidFill>
              </a:defRPr>
            </a:lvl1pPr>
          </a:lstStyle>
          <a:p>
            <a:pPr lvl="0"/>
            <a:r>
              <a:rPr lang="en-GB" noProof="0" dirty="0"/>
              <a:t>..</a:t>
            </a:r>
          </a:p>
        </p:txBody>
      </p:sp>
      <p:sp>
        <p:nvSpPr>
          <p:cNvPr id="6" name="Tijdelijke aanduiding voor tekst 5"/>
          <p:cNvSpPr>
            <a:spLocks noGrp="1"/>
          </p:cNvSpPr>
          <p:nvPr>
            <p:ph type="body" sz="quarter" idx="12" hasCustomPrompt="1"/>
          </p:nvPr>
        </p:nvSpPr>
        <p:spPr>
          <a:xfrm>
            <a:off x="1" y="1"/>
            <a:ext cx="12198350" cy="3719335"/>
          </a:xfrm>
          <a:solidFill>
            <a:schemeClr val="bg2"/>
          </a:solidFill>
        </p:spPr>
        <p:txBody>
          <a:bodyPr>
            <a:normAutofit/>
          </a:bodyPr>
          <a:lstStyle>
            <a:lvl1pPr marL="0" indent="0">
              <a:buNone/>
              <a:defRPr sz="100">
                <a:solidFill>
                  <a:schemeClr val="bg2"/>
                </a:solidFill>
              </a:defRPr>
            </a:lvl1pPr>
          </a:lstStyle>
          <a:p>
            <a:pPr lvl="0"/>
            <a:r>
              <a:rPr lang="en-GB" noProof="0" dirty="0"/>
              <a:t>..</a:t>
            </a:r>
          </a:p>
        </p:txBody>
      </p:sp>
      <p:sp>
        <p:nvSpPr>
          <p:cNvPr id="2" name="Titel 1"/>
          <p:cNvSpPr>
            <a:spLocks noGrp="1"/>
          </p:cNvSpPr>
          <p:nvPr>
            <p:ph type="title" hasCustomPrompt="1"/>
          </p:nvPr>
        </p:nvSpPr>
        <p:spPr>
          <a:xfrm>
            <a:off x="1490663" y="1052736"/>
            <a:ext cx="10225136" cy="1656184"/>
          </a:xfrm>
        </p:spPr>
        <p:txBody>
          <a:bodyPr/>
          <a:lstStyle>
            <a:lvl1pPr algn="l">
              <a:defRPr sz="5400">
                <a:solidFill>
                  <a:schemeClr val="bg1"/>
                </a:solidFill>
              </a:defRPr>
            </a:lvl1pPr>
          </a:lstStyle>
          <a:p>
            <a:r>
              <a:rPr lang="en-GB" noProof="0" dirty="0"/>
              <a:t>Title presentation</a:t>
            </a:r>
          </a:p>
        </p:txBody>
      </p:sp>
      <p:sp>
        <p:nvSpPr>
          <p:cNvPr id="20" name="Tijdelijke aanduiding voor tekst 19"/>
          <p:cNvSpPr>
            <a:spLocks noGrp="1"/>
          </p:cNvSpPr>
          <p:nvPr>
            <p:ph type="body" sz="quarter" idx="14" hasCustomPrompt="1"/>
          </p:nvPr>
        </p:nvSpPr>
        <p:spPr>
          <a:xfrm>
            <a:off x="1490663" y="3934610"/>
            <a:ext cx="6918325" cy="393700"/>
          </a:xfrm>
        </p:spPr>
        <p:txBody>
          <a:bodyPr anchor="ctr">
            <a:normAutofit/>
          </a:bodyPr>
          <a:lstStyle>
            <a:lvl1pPr marL="0" indent="0">
              <a:buNone/>
              <a:defRPr sz="2400">
                <a:solidFill>
                  <a:schemeClr val="bg1"/>
                </a:solidFill>
              </a:defRPr>
            </a:lvl1pPr>
          </a:lstStyle>
          <a:p>
            <a:pPr lvl="0"/>
            <a:r>
              <a:rPr lang="en-GB" noProof="0" dirty="0"/>
              <a:t>Subtitle presentation</a:t>
            </a:r>
          </a:p>
        </p:txBody>
      </p:sp>
      <p:pic>
        <p:nvPicPr>
          <p:cNvPr id="21" name="Picture 7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42288" y="4888655"/>
            <a:ext cx="2621665" cy="117142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atum 3"/>
          <p:cNvSpPr>
            <a:spLocks noGrp="1"/>
          </p:cNvSpPr>
          <p:nvPr>
            <p:ph type="dt" sz="half" idx="2"/>
          </p:nvPr>
        </p:nvSpPr>
        <p:spPr>
          <a:xfrm>
            <a:off x="7467327" y="3934684"/>
            <a:ext cx="4326359" cy="394127"/>
          </a:xfrm>
          <a:prstGeom prst="rect">
            <a:avLst/>
          </a:prstGeom>
        </p:spPr>
        <p:txBody>
          <a:bodyPr vert="horz" lIns="0" tIns="0" rIns="0" bIns="0" rtlCol="0" anchor="ctr"/>
          <a:lstStyle>
            <a:lvl1pPr algn="r">
              <a:defRPr sz="2400">
                <a:solidFill>
                  <a:schemeClr val="bg1"/>
                </a:solidFill>
              </a:defRPr>
            </a:lvl1pPr>
          </a:lstStyle>
          <a:p>
            <a:endParaRPr lang="en-GB" noProof="0" dirty="0"/>
          </a:p>
        </p:txBody>
      </p:sp>
      <p:sp>
        <p:nvSpPr>
          <p:cNvPr id="19" name="Rechthoek 18"/>
          <p:cNvSpPr/>
          <p:nvPr userDrawn="1"/>
        </p:nvSpPr>
        <p:spPr bwMode="auto">
          <a:xfrm>
            <a:off x="0" y="645333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grpSp>
        <p:nvGrpSpPr>
          <p:cNvPr id="11" name="Grid" hidden="1"/>
          <p:cNvGrpSpPr/>
          <p:nvPr userDrawn="1"/>
        </p:nvGrpSpPr>
        <p:grpSpPr>
          <a:xfrm>
            <a:off x="-3" y="-1"/>
            <a:ext cx="12198354" cy="6858004"/>
            <a:chOff x="-3" y="-1"/>
            <a:chExt cx="12198354" cy="6858004"/>
          </a:xfrm>
        </p:grpSpPr>
        <p:sp>
          <p:nvSpPr>
            <p:cNvPr id="12" name="Rechthoek 11"/>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3205847" y="3205844"/>
              <a:ext cx="6858003"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4" name="Rechthoek 13"/>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313" y="6543376"/>
            <a:ext cx="3588750" cy="270000"/>
          </a:xfrm>
          <a:prstGeom prst="rect">
            <a:avLst/>
          </a:prstGeom>
        </p:spPr>
      </p:pic>
      <p:sp>
        <p:nvSpPr>
          <p:cNvPr id="18" name="Rechthoek 19"/>
          <p:cNvSpPr/>
          <p:nvPr userDrawn="1"/>
        </p:nvSpPr>
        <p:spPr bwMode="auto">
          <a:xfrm>
            <a:off x="6099174" y="6453336"/>
            <a:ext cx="6099175"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sp>
        <p:nvSpPr>
          <p:cNvPr id="22"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1036379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 graph</a:t>
            </a:r>
          </a:p>
        </p:txBody>
      </p:sp>
      <p:sp>
        <p:nvSpPr>
          <p:cNvPr id="13"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 video</a:t>
            </a:r>
          </a:p>
        </p:txBody>
      </p:sp>
      <p:sp>
        <p:nvSpPr>
          <p:cNvPr id="14"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1"/>
            <a:ext cx="12198350" cy="4521939"/>
          </a:xfrm>
          <a:solidFill>
            <a:schemeClr val="bg2"/>
          </a:solidFill>
        </p:spPr>
        <p:txBody>
          <a:bodyPr>
            <a:normAutofit/>
          </a:bodyPr>
          <a:lstStyle>
            <a:lvl1pPr marL="0" indent="0">
              <a:buNone/>
              <a:defRPr sz="100">
                <a:solidFill>
                  <a:schemeClr val="bg2"/>
                </a:solidFill>
              </a:defRPr>
            </a:lvl1pPr>
          </a:lstStyle>
          <a:p>
            <a:pPr lvl="0"/>
            <a:r>
              <a:rPr lang="en-GB" noProof="0" dirty="0"/>
              <a:t>..</a:t>
            </a:r>
          </a:p>
        </p:txBody>
      </p:sp>
      <p:sp>
        <p:nvSpPr>
          <p:cNvPr id="2" name="Titel 1"/>
          <p:cNvSpPr>
            <a:spLocks noGrp="1"/>
          </p:cNvSpPr>
          <p:nvPr>
            <p:ph type="title" hasCustomPrompt="1"/>
          </p:nvPr>
        </p:nvSpPr>
        <p:spPr>
          <a:xfrm>
            <a:off x="1490663" y="1052736"/>
            <a:ext cx="10225136" cy="1656184"/>
          </a:xfrm>
        </p:spPr>
        <p:txBody>
          <a:bodyPr/>
          <a:lstStyle>
            <a:lvl1pPr algn="l">
              <a:defRPr sz="5400">
                <a:solidFill>
                  <a:schemeClr val="bg1"/>
                </a:solidFill>
              </a:defRPr>
            </a:lvl1pPr>
          </a:lstStyle>
          <a:p>
            <a:r>
              <a:rPr lang="en-GB" noProof="0" dirty="0"/>
              <a:t>Title closure</a:t>
            </a:r>
          </a:p>
        </p:txBody>
      </p:sp>
      <p:pic>
        <p:nvPicPr>
          <p:cNvPr id="21" name="Picture 7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42288" y="4888655"/>
            <a:ext cx="2621665" cy="11714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id" hidden="1"/>
          <p:cNvGrpSpPr/>
          <p:nvPr userDrawn="1"/>
        </p:nvGrpSpPr>
        <p:grpSpPr>
          <a:xfrm>
            <a:off x="-3" y="-1"/>
            <a:ext cx="12198354" cy="6858004"/>
            <a:chOff x="-3" y="-1"/>
            <a:chExt cx="12198354" cy="6858004"/>
          </a:xfrm>
        </p:grpSpPr>
        <p:sp>
          <p:nvSpPr>
            <p:cNvPr id="12" name="Rechthoek 11"/>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3205847" y="3205844"/>
              <a:ext cx="6858003"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4" name="Rechthoek 13"/>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9" name="Rechthoek 18"/>
          <p:cNvSpPr/>
          <p:nvPr userDrawn="1"/>
        </p:nvSpPr>
        <p:spPr bwMode="auto">
          <a:xfrm>
            <a:off x="0" y="645333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313" y="6543376"/>
            <a:ext cx="3588750" cy="270000"/>
          </a:xfrm>
          <a:prstGeom prst="rect">
            <a:avLst/>
          </a:prstGeom>
        </p:spPr>
      </p:pic>
      <p:sp>
        <p:nvSpPr>
          <p:cNvPr id="18" name="Rechthoek 19"/>
          <p:cNvSpPr/>
          <p:nvPr userDrawn="1"/>
        </p:nvSpPr>
        <p:spPr bwMode="auto">
          <a:xfrm>
            <a:off x="6099174" y="6453336"/>
            <a:ext cx="6099175"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sp>
        <p:nvSpPr>
          <p:cNvPr id="20"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fld id="{5EE7099E-8998-4851-915A-4F4831808297}" type="slidenum">
              <a:rPr lang="nl-NL" smtClean="0"/>
              <a:pPr/>
              <a:t>‹#›</a:t>
            </a:fld>
            <a:endParaRPr lang="nl-NL"/>
          </a:p>
        </p:txBody>
      </p:sp>
    </p:spTree>
    <p:extLst>
      <p:ext uri="{BB962C8B-B14F-4D97-AF65-F5344CB8AC3E}">
        <p14:creationId xmlns:p14="http://schemas.microsoft.com/office/powerpoint/2010/main" val="3613011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3" y="1252836"/>
            <a:ext cx="6846640" cy="4795836"/>
          </a:xfrm>
          <a:noFill/>
        </p:spPr>
        <p:txBody>
          <a:bodyPr vert="horz" wrap="none" lIns="0" tIns="0" rIns="0" bIns="0"/>
          <a:lstStyle>
            <a:lvl1pPr marL="361950" indent="-361950">
              <a:spcBef>
                <a:spcPts val="800"/>
              </a:spcBef>
              <a:spcAft>
                <a:spcPts val="800"/>
              </a:spcAft>
              <a:buClr>
                <a:schemeClr val="bg2"/>
              </a:buClr>
              <a:buFont typeface="+mj-lt"/>
              <a:buAutoNum type="arabicPeriod"/>
              <a:defRPr sz="2400">
                <a:solidFill>
                  <a:schemeClr val="bg2"/>
                </a:solidFill>
              </a:defRPr>
            </a:lvl1pPr>
            <a:lvl2pPr marL="542925" indent="-180975">
              <a:buClr>
                <a:schemeClr val="bg2"/>
              </a:buClr>
              <a:buFont typeface="Arial" panose="020B0604020202020204" pitchFamily="3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361950" indent="-361950">
              <a:spcBef>
                <a:spcPts val="800"/>
              </a:spcBef>
              <a:spcAft>
                <a:spcPts val="800"/>
              </a:spcAft>
              <a:buClr>
                <a:schemeClr val="bg2"/>
              </a:buClr>
              <a:buFont typeface="+mj-lt"/>
              <a:buAutoNum type="arabicPeriod"/>
              <a:tabLst/>
              <a:defRPr sz="2400">
                <a:solidFill>
                  <a:schemeClr val="bg2"/>
                </a:solidFill>
              </a:defRPr>
            </a:lvl6pPr>
            <a:lvl7pPr marL="542925" indent="-180975">
              <a:buClr>
                <a:schemeClr val="bg2"/>
              </a:buClr>
              <a:buFont typeface="Arial" panose="020B0604020202020204" pitchFamily="3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dirty="0"/>
              <a:t>Numbering</a:t>
            </a:r>
          </a:p>
          <a:p>
            <a:pPr lvl="1"/>
            <a:r>
              <a:rPr lang="en-GB" noProof="0" dirty="0"/>
              <a:t>Bullet</a:t>
            </a:r>
          </a:p>
          <a:p>
            <a:pPr lvl="2"/>
            <a:r>
              <a:rPr lang="en-GB" noProof="0" dirty="0"/>
              <a:t>Plain text</a:t>
            </a:r>
          </a:p>
          <a:p>
            <a:pPr lvl="3"/>
            <a:r>
              <a:rPr lang="en-GB" noProof="0" dirty="0"/>
              <a:t>Header dark blue</a:t>
            </a:r>
          </a:p>
          <a:p>
            <a:pPr lvl="4"/>
            <a:r>
              <a:rPr lang="en-GB" noProof="0" dirty="0"/>
              <a:t>Header yellow</a:t>
            </a:r>
          </a:p>
          <a:p>
            <a:pPr lvl="5"/>
            <a:r>
              <a:rPr lang="en-GB" noProof="0" dirty="0"/>
              <a:t>Numbering</a:t>
            </a:r>
          </a:p>
          <a:p>
            <a:pPr lvl="6"/>
            <a:r>
              <a:rPr lang="en-GB" noProof="0" dirty="0"/>
              <a:t>Bullet</a:t>
            </a:r>
          </a:p>
          <a:p>
            <a:pPr lvl="7"/>
            <a:r>
              <a:rPr lang="en-GB" sz="1800" noProof="0" dirty="0"/>
              <a:t>Plain text</a:t>
            </a:r>
          </a:p>
          <a:p>
            <a:pPr lvl="8"/>
            <a:r>
              <a:rPr lang="en-GB" noProof="0" dirty="0"/>
              <a:t>Header dark blue</a:t>
            </a:r>
          </a:p>
        </p:txBody>
      </p:sp>
      <p:sp>
        <p:nvSpPr>
          <p:cNvPr id="7" name="Tijdelijke aanduiding voor afbeelding 13"/>
          <p:cNvSpPr>
            <a:spLocks noGrp="1"/>
          </p:cNvSpPr>
          <p:nvPr>
            <p:ph type="pic" sz="quarter" idx="13" hasCustomPrompt="1"/>
          </p:nvPr>
        </p:nvSpPr>
        <p:spPr>
          <a:xfrm>
            <a:off x="7453634" y="1252538"/>
            <a:ext cx="4339905"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grpSp>
        <p:nvGrpSpPr>
          <p:cNvPr id="8" name="Grid" hidden="1"/>
          <p:cNvGrpSpPr/>
          <p:nvPr userDrawn="1"/>
        </p:nvGrpSpPr>
        <p:grpSpPr>
          <a:xfrm>
            <a:off x="0" y="0"/>
            <a:ext cx="1219835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5"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5442613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sp>
        <p:nvSpPr>
          <p:cNvPr id="4"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7926761"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0" y="0"/>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8533755" y="1252538"/>
            <a:ext cx="3259784"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5"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1"/>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5" y="1252538"/>
            <a:ext cx="5592763"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5"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3534273"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141267" y="1252538"/>
            <a:ext cx="7652271"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5"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3" y="1252538"/>
            <a:ext cx="11388876"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3"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218777"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6"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7" name="Tijdelijke aanduiding voor afbeelding 13"/>
          <p:cNvSpPr>
            <a:spLocks noGrp="1"/>
          </p:cNvSpPr>
          <p:nvPr>
            <p:ph type="pic" sz="quarter" idx="14" hasCustomPrompt="1"/>
          </p:nvPr>
        </p:nvSpPr>
        <p:spPr>
          <a:xfrm>
            <a:off x="9098614"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8" name="Tijdelijke aanduiding voor afbeelding 13"/>
          <p:cNvSpPr>
            <a:spLocks noGrp="1"/>
          </p:cNvSpPr>
          <p:nvPr>
            <p:ph type="pic" sz="quarter" idx="15" hasCustomPrompt="1"/>
          </p:nvPr>
        </p:nvSpPr>
        <p:spPr>
          <a:xfrm>
            <a:off x="6200776"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9" name="Tijdelijke aanduiding voor afbeelding 13"/>
          <p:cNvSpPr>
            <a:spLocks noGrp="1"/>
          </p:cNvSpPr>
          <p:nvPr>
            <p:ph type="pic" sz="quarter" idx="16" hasCustomPrompt="1"/>
          </p:nvPr>
        </p:nvSpPr>
        <p:spPr>
          <a:xfrm>
            <a:off x="9098614"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20"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341"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7" name="Tijdelijke aanduiding voor afbeelding 13"/>
          <p:cNvSpPr>
            <a:spLocks noGrp="1"/>
          </p:cNvSpPr>
          <p:nvPr>
            <p:ph type="pic" sz="quarter" idx="14" hasCustomPrompt="1"/>
          </p:nvPr>
        </p:nvSpPr>
        <p:spPr>
          <a:xfrm>
            <a:off x="9098179"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en-GB" noProof="0" dirty="0"/>
              <a:t>Click here to insert</a:t>
            </a:r>
            <a:br>
              <a:rPr lang="en-GB" noProof="0" dirty="0"/>
            </a:br>
            <a:r>
              <a:rPr lang="en-GB" noProof="0" dirty="0"/>
              <a:t>an image</a:t>
            </a:r>
          </a:p>
        </p:txBody>
      </p:sp>
      <p:sp>
        <p:nvSpPr>
          <p:cNvPr id="16"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2" y="404664"/>
            <a:ext cx="11389024" cy="432048"/>
          </a:xfrm>
          <a:prstGeom prst="rect">
            <a:avLst/>
          </a:prstGeom>
        </p:spPr>
        <p:txBody>
          <a:bodyPr vert="horz" lIns="0" tIns="0" rIns="0" bIns="0" rtlCol="0" anchor="ctr">
            <a:noAutofit/>
          </a:bodyPr>
          <a:lstStyle/>
          <a:p>
            <a:r>
              <a:rPr lang="en-GB" noProof="0" dirty="0"/>
              <a:t>Title</a:t>
            </a:r>
          </a:p>
        </p:txBody>
      </p:sp>
      <p:sp>
        <p:nvSpPr>
          <p:cNvPr id="3" name="Tijdelijke aanduiding voor tekst 2"/>
          <p:cNvSpPr>
            <a:spLocks noGrp="1"/>
          </p:cNvSpPr>
          <p:nvPr>
            <p:ph type="body" idx="1"/>
          </p:nvPr>
        </p:nvSpPr>
        <p:spPr>
          <a:xfrm>
            <a:off x="404662" y="1252836"/>
            <a:ext cx="11389023" cy="4795836"/>
          </a:xfrm>
          <a:prstGeom prst="rect">
            <a:avLst/>
          </a:prstGeom>
        </p:spPr>
        <p:txBody>
          <a:bodyPr vert="horz" lIns="0" tIns="0" rIns="0" bIns="0" rtlCol="0">
            <a:normAutofit/>
          </a:bodyPr>
          <a:lstStyle/>
          <a:p>
            <a:pPr lvl="0"/>
            <a:r>
              <a:rPr lang="en-GB" noProof="0" dirty="0"/>
              <a:t>Bullet</a:t>
            </a:r>
          </a:p>
          <a:p>
            <a:pPr lvl="1"/>
            <a:r>
              <a:rPr lang="en-GB" noProof="0" dirty="0"/>
              <a:t>Sub-bullet</a:t>
            </a:r>
          </a:p>
          <a:p>
            <a:pPr lvl="2"/>
            <a:r>
              <a:rPr lang="en-GB" noProof="0" dirty="0"/>
              <a:t>Plain text</a:t>
            </a:r>
          </a:p>
          <a:p>
            <a:pPr lvl="3"/>
            <a:r>
              <a:rPr lang="en-GB" noProof="0" dirty="0"/>
              <a:t>Header dark blue</a:t>
            </a:r>
          </a:p>
          <a:p>
            <a:pPr lvl="4"/>
            <a:r>
              <a:rPr lang="en-GB" noProof="0" dirty="0"/>
              <a:t>Header light blue</a:t>
            </a:r>
          </a:p>
          <a:p>
            <a:pPr lvl="5"/>
            <a:r>
              <a:rPr lang="en-GB" noProof="0" dirty="0"/>
              <a:t>Bullet</a:t>
            </a:r>
          </a:p>
          <a:p>
            <a:pPr lvl="6"/>
            <a:r>
              <a:rPr lang="en-GB" noProof="0" dirty="0"/>
              <a:t>Sub-bullet</a:t>
            </a:r>
          </a:p>
          <a:p>
            <a:pPr lvl="7"/>
            <a:r>
              <a:rPr lang="en-GB" sz="1800" noProof="0" dirty="0"/>
              <a:t>Plain text</a:t>
            </a:r>
          </a:p>
          <a:p>
            <a:pPr lvl="8"/>
            <a:r>
              <a:rPr lang="en-GB" noProof="0" dirty="0"/>
              <a:t>Header dark blue</a:t>
            </a:r>
          </a:p>
        </p:txBody>
      </p:sp>
      <p:grpSp>
        <p:nvGrpSpPr>
          <p:cNvPr id="11" name="Grid" hidden="1"/>
          <p:cNvGrpSpPr/>
          <p:nvPr userDrawn="1"/>
        </p:nvGrpSpPr>
        <p:grpSpPr>
          <a:xfrm>
            <a:off x="-2" y="-1"/>
            <a:ext cx="12198353" cy="6858003"/>
            <a:chOff x="-2" y="-1"/>
            <a:chExt cx="12198353" cy="6858003"/>
          </a:xfrm>
        </p:grpSpPr>
        <p:sp>
          <p:nvSpPr>
            <p:cNvPr id="7" name="Rechthoek 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8" name="Rechthoek 7"/>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9" name="Rechthoek 8"/>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20" name="Rechthoek 19"/>
          <p:cNvSpPr/>
          <p:nvPr userDrawn="1"/>
        </p:nvSpPr>
        <p:spPr bwMode="auto">
          <a:xfrm>
            <a:off x="-10623" y="643356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4662" y="6543376"/>
            <a:ext cx="3588750" cy="270000"/>
          </a:xfrm>
          <a:prstGeom prst="rect">
            <a:avLst/>
          </a:prstGeom>
        </p:spPr>
      </p:pic>
      <p:sp>
        <p:nvSpPr>
          <p:cNvPr id="15" name="Tijdelijke aanduiding voor dianummer 5"/>
          <p:cNvSpPr>
            <a:spLocks noGrp="1"/>
          </p:cNvSpPr>
          <p:nvPr>
            <p:ph type="sldNum" sz="quarter" idx="4"/>
          </p:nvPr>
        </p:nvSpPr>
        <p:spPr>
          <a:xfrm>
            <a:off x="9132784" y="6473105"/>
            <a:ext cx="2744787" cy="365125"/>
          </a:xfrm>
          <a:prstGeom prst="rect">
            <a:avLst/>
          </a:prstGeom>
        </p:spPr>
        <p:txBody>
          <a:bodyPr vert="horz" lIns="91440" tIns="45720" rIns="91440" bIns="45720" rtlCol="0" anchor="ctr"/>
          <a:lstStyle>
            <a:lvl1pPr algn="r">
              <a:defRPr sz="1200">
                <a:solidFill>
                  <a:schemeClr val="bg1"/>
                </a:solidFill>
              </a:defRPr>
            </a:lvl1pPr>
          </a:lstStyle>
          <a:p>
            <a:r>
              <a:rPr lang="nl-NL" dirty="0"/>
              <a:t>Roy de Winter	</a:t>
            </a:r>
            <a:fld id="{5EE7099E-8998-4851-915A-4F4831808297}" type="slidenum">
              <a:rPr lang="nl-NL" smtClean="0"/>
              <a:pPr/>
              <a:t>‹#›</a:t>
            </a:fld>
            <a:endParaRPr lang="nl-NL" dirty="0"/>
          </a:p>
        </p:txBody>
      </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Lst>
  <p:hf hdr="0" dt="0"/>
  <p:txStyles>
    <p:titleStyle>
      <a:lvl1pPr algn="l" defTabSz="914400" rtl="0" eaLnBrk="1" latinLnBrk="0" hangingPunct="1">
        <a:spcBef>
          <a:spcPct val="0"/>
        </a:spcBef>
        <a:buNone/>
        <a:defRPr sz="4000" b="1" i="0" kern="1200">
          <a:solidFill>
            <a:schemeClr val="bg2"/>
          </a:solidFill>
          <a:latin typeface="+mj-lt"/>
          <a:ea typeface="+mj-ea"/>
          <a:cs typeface="+mj-cs"/>
        </a:defRPr>
      </a:lvl1pPr>
    </p:titleStyle>
    <p:bodyStyle>
      <a:lvl1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3"/>
          </p:nvPr>
        </p:nvSpPr>
        <p:spPr/>
        <p:txBody>
          <a:bodyPr/>
          <a:lstStyle/>
          <a:p>
            <a:endParaRPr lang="en-US" dirty="0"/>
          </a:p>
        </p:txBody>
      </p:sp>
      <p:sp>
        <p:nvSpPr>
          <p:cNvPr id="12" name="Tijdelijke aanduiding voor tekst 11"/>
          <p:cNvSpPr>
            <a:spLocks noGrp="1"/>
          </p:cNvSpPr>
          <p:nvPr>
            <p:ph type="body" sz="quarter" idx="12"/>
          </p:nvPr>
        </p:nvSpPr>
        <p:spPr/>
        <p:txBody>
          <a:bodyPr/>
          <a:lstStyle/>
          <a:p>
            <a:endParaRPr lang="en-US" b="1" dirty="0"/>
          </a:p>
        </p:txBody>
      </p:sp>
      <p:sp>
        <p:nvSpPr>
          <p:cNvPr id="4" name="Titel 3"/>
          <p:cNvSpPr>
            <a:spLocks noGrp="1"/>
          </p:cNvSpPr>
          <p:nvPr>
            <p:ph type="title"/>
          </p:nvPr>
        </p:nvSpPr>
        <p:spPr>
          <a:xfrm>
            <a:off x="986606" y="1031576"/>
            <a:ext cx="10225136" cy="1656184"/>
          </a:xfrm>
        </p:spPr>
        <p:txBody>
          <a:bodyPr/>
          <a:lstStyle/>
          <a:p>
            <a:pPr algn="ctr"/>
            <a:r>
              <a:rPr lang="en-GB" sz="3600" dirty="0"/>
              <a:t>Constrained Multi-Objective Ship Design Optimization with a Limited budget of Function Evaluations</a:t>
            </a:r>
            <a:endParaRPr lang="nl-NL" sz="3600" dirty="0"/>
          </a:p>
        </p:txBody>
      </p:sp>
      <p:sp>
        <p:nvSpPr>
          <p:cNvPr id="5" name="Tijdelijke aanduiding voor tekst 4"/>
          <p:cNvSpPr>
            <a:spLocks noGrp="1"/>
          </p:cNvSpPr>
          <p:nvPr>
            <p:ph type="body" sz="quarter" idx="14"/>
          </p:nvPr>
        </p:nvSpPr>
        <p:spPr>
          <a:xfrm>
            <a:off x="3578895" y="3719335"/>
            <a:ext cx="8619455" cy="802605"/>
          </a:xfrm>
        </p:spPr>
        <p:txBody>
          <a:bodyPr>
            <a:normAutofit lnSpcReduction="10000"/>
          </a:bodyPr>
          <a:lstStyle/>
          <a:p>
            <a:r>
              <a:rPr lang="nl-NL" dirty="0"/>
              <a:t>The Joint </a:t>
            </a:r>
            <a:r>
              <a:rPr lang="nl-NL" dirty="0" err="1"/>
              <a:t>Lectures</a:t>
            </a:r>
            <a:r>
              <a:rPr lang="nl-NL" dirty="0"/>
              <a:t> on </a:t>
            </a:r>
            <a:r>
              <a:rPr lang="nl-NL" dirty="0" err="1"/>
              <a:t>Evolutionary</a:t>
            </a:r>
            <a:r>
              <a:rPr lang="nl-NL" dirty="0"/>
              <a:t> </a:t>
            </a:r>
            <a:r>
              <a:rPr lang="nl-NL" dirty="0" err="1"/>
              <a:t>Algorithms</a:t>
            </a:r>
            <a:r>
              <a:rPr lang="nl-NL" dirty="0"/>
              <a:t>,</a:t>
            </a:r>
          </a:p>
          <a:p>
            <a:r>
              <a:rPr lang="nl-NL" dirty="0" err="1"/>
              <a:t>Lecture</a:t>
            </a:r>
            <a:r>
              <a:rPr lang="nl-NL" dirty="0"/>
              <a:t> 1 - 11th of September 2021</a:t>
            </a:r>
          </a:p>
        </p:txBody>
      </p:sp>
      <p:pic>
        <p:nvPicPr>
          <p:cNvPr id="6" name="Picture 5" descr="Logo, company name&#10;&#10;Description automatically generated">
            <a:extLst>
              <a:ext uri="{FF2B5EF4-FFF2-40B4-BE49-F238E27FC236}">
                <a16:creationId xmlns:a16="http://schemas.microsoft.com/office/drawing/2014/main" id="{7422B3E4-0B3F-42F4-85B7-EDF562EE0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407" y="4869160"/>
            <a:ext cx="3701406" cy="1219970"/>
          </a:xfrm>
          <a:prstGeom prst="rect">
            <a:avLst/>
          </a:prstGeom>
        </p:spPr>
      </p:pic>
      <p:sp>
        <p:nvSpPr>
          <p:cNvPr id="7" name="TextBox 6">
            <a:extLst>
              <a:ext uri="{FF2B5EF4-FFF2-40B4-BE49-F238E27FC236}">
                <a16:creationId xmlns:a16="http://schemas.microsoft.com/office/drawing/2014/main" id="{0FDFCA38-4121-43A2-8FD2-E9EC39F348E4}"/>
              </a:ext>
            </a:extLst>
          </p:cNvPr>
          <p:cNvSpPr txBox="1"/>
          <p:nvPr/>
        </p:nvSpPr>
        <p:spPr>
          <a:xfrm>
            <a:off x="554559" y="3719334"/>
            <a:ext cx="3113306" cy="914400"/>
          </a:xfrm>
          <a:prstGeom prst="rect">
            <a:avLst/>
          </a:prstGeom>
          <a:noFill/>
        </p:spPr>
        <p:txBody>
          <a:bodyPr wrap="none" lIns="108000" tIns="108000" rIns="108000" bIns="108000" rtlCol="0">
            <a:noAutofit/>
          </a:bodyPr>
          <a:lstStyle/>
          <a:p>
            <a:r>
              <a:rPr lang="en-GB" sz="2800" noProof="0" dirty="0">
                <a:solidFill>
                  <a:schemeClr val="bg1"/>
                </a:solidFill>
              </a:rPr>
              <a:t>Roy de Winter  | </a:t>
            </a:r>
          </a:p>
        </p:txBody>
      </p:sp>
      <p:sp>
        <p:nvSpPr>
          <p:cNvPr id="3" name="Slide Number Placeholder 2">
            <a:extLst>
              <a:ext uri="{FF2B5EF4-FFF2-40B4-BE49-F238E27FC236}">
                <a16:creationId xmlns:a16="http://schemas.microsoft.com/office/drawing/2014/main" id="{3152E793-EE33-4916-9985-092E3013DEA9}"/>
              </a:ext>
            </a:extLst>
          </p:cNvPr>
          <p:cNvSpPr>
            <a:spLocks noGrp="1"/>
          </p:cNvSpPr>
          <p:nvPr>
            <p:ph type="sldNum" sz="quarter" idx="4"/>
          </p:nvPr>
        </p:nvSpPr>
        <p:spPr/>
        <p:txBody>
          <a:bodyPr/>
          <a:lstStyle/>
          <a:p>
            <a:fld id="{5EE7099E-8998-4851-915A-4F4831808297}" type="slidenum">
              <a:rPr lang="nl-NL" smtClean="0"/>
              <a:pPr/>
              <a:t>1</a:t>
            </a:fld>
            <a:endParaRPr lang="nl-NL"/>
          </a:p>
        </p:txBody>
      </p:sp>
      <p:pic>
        <p:nvPicPr>
          <p:cNvPr id="2050" name="Picture 2">
            <a:extLst>
              <a:ext uri="{FF2B5EF4-FFF2-40B4-BE49-F238E27FC236}">
                <a16:creationId xmlns:a16="http://schemas.microsoft.com/office/drawing/2014/main" id="{CDB68543-506B-4C95-B278-6226E5A3BF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015" y="4779606"/>
            <a:ext cx="1529714" cy="152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814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endParaRPr lang="en-GB" dirty="0"/>
          </a:p>
          <a:p>
            <a:r>
              <a:rPr lang="en-GB" dirty="0"/>
              <a:t>Halton Sample </a:t>
            </a:r>
            <a:r>
              <a:rPr lang="en-GB" b="1" i="1" dirty="0"/>
              <a:t>X</a:t>
            </a:r>
            <a:r>
              <a:rPr lang="en-GB" dirty="0"/>
              <a:t> of size </a:t>
            </a:r>
            <a:r>
              <a:rPr lang="en-GB" b="1" dirty="0"/>
              <a:t>d+1</a:t>
            </a:r>
          </a:p>
          <a:p>
            <a:pPr lvl="1"/>
            <a:r>
              <a:rPr lang="en-GB" dirty="0"/>
              <a:t>Small as possible sample size give better results [6]</a:t>
            </a:r>
          </a:p>
          <a:p>
            <a:endParaRPr lang="en-GB" dirty="0"/>
          </a:p>
          <a:p>
            <a:r>
              <a:rPr lang="en-GB" dirty="0"/>
              <a:t>Evaluate on real objective and constraint functions</a:t>
            </a:r>
          </a:p>
          <a:p>
            <a:pPr lvl="1"/>
            <a:endParaRPr lang="en-GB" dirty="0"/>
          </a:p>
          <a:p>
            <a:pPr lvl="1"/>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Initial Design</a:t>
            </a:r>
          </a:p>
        </p:txBody>
      </p:sp>
      <p:sp>
        <p:nvSpPr>
          <p:cNvPr id="3" name="Rectangle 2">
            <a:extLst>
              <a:ext uri="{FF2B5EF4-FFF2-40B4-BE49-F238E27FC236}">
                <a16:creationId xmlns:a16="http://schemas.microsoft.com/office/drawing/2014/main" id="{0A317211-82CB-4ED5-A64D-DCE4211CD6CB}"/>
              </a:ext>
            </a:extLst>
          </p:cNvPr>
          <p:cNvSpPr/>
          <p:nvPr/>
        </p:nvSpPr>
        <p:spPr>
          <a:xfrm>
            <a:off x="7251303" y="116632"/>
            <a:ext cx="4752528" cy="648072"/>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8196" name="Picture 4" descr="The Unreasonable Effectiveness of Quasirandom Sequences | Extreme Learning">
            <a:extLst>
              <a:ext uri="{FF2B5EF4-FFF2-40B4-BE49-F238E27FC236}">
                <a16:creationId xmlns:a16="http://schemas.microsoft.com/office/drawing/2014/main" id="{28FEE279-BC7C-47A3-A5ED-FF1D3F82EB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3400" y="3078018"/>
            <a:ext cx="4876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1E31CE5-0D97-48BB-A40A-E9A7E4CE57F9}"/>
              </a:ext>
            </a:extLst>
          </p:cNvPr>
          <p:cNvSpPr>
            <a:spLocks noGrp="1"/>
          </p:cNvSpPr>
          <p:nvPr>
            <p:ph type="sldNum" sz="quarter" idx="4"/>
          </p:nvPr>
        </p:nvSpPr>
        <p:spPr/>
        <p:txBody>
          <a:bodyPr/>
          <a:lstStyle/>
          <a:p>
            <a:fld id="{5EE7099E-8998-4851-915A-4F4831808297}" type="slidenum">
              <a:rPr lang="nl-NL" smtClean="0"/>
              <a:pPr/>
              <a:t>10</a:t>
            </a:fld>
            <a:endParaRPr lang="nl-NL"/>
          </a:p>
        </p:txBody>
      </p:sp>
      <p:sp>
        <p:nvSpPr>
          <p:cNvPr id="9" name="TextBox 8">
            <a:extLst>
              <a:ext uri="{FF2B5EF4-FFF2-40B4-BE49-F238E27FC236}">
                <a16:creationId xmlns:a16="http://schemas.microsoft.com/office/drawing/2014/main" id="{AC4C2B1C-792B-4B67-8B68-178FD0341A24}"/>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113003343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Scale input space between [-1 , 1]</a:t>
            </a:r>
          </a:p>
          <a:p>
            <a:pPr lvl="1"/>
            <a:r>
              <a:rPr lang="en-GB" dirty="0"/>
              <a:t>Prevent computationally singular coefficient matrices [3]</a:t>
            </a:r>
          </a:p>
          <a:p>
            <a:pPr lvl="1"/>
            <a:endParaRPr lang="en-GB" dirty="0"/>
          </a:p>
          <a:p>
            <a:r>
              <a:rPr lang="en-GB" dirty="0"/>
              <a:t>Standardize Objective Values</a:t>
            </a:r>
          </a:p>
          <a:p>
            <a:pPr lvl="1"/>
            <a:r>
              <a:rPr lang="en-GB" dirty="0"/>
              <a:t>For uncertainty quantification method [2]</a:t>
            </a:r>
          </a:p>
          <a:p>
            <a:pPr lvl="1"/>
            <a:endParaRPr lang="en-GB" dirty="0"/>
          </a:p>
          <a:p>
            <a:r>
              <a:rPr lang="en-GB" dirty="0"/>
              <a:t>Scale Constraints</a:t>
            </a:r>
          </a:p>
          <a:p>
            <a:pPr lvl="1"/>
            <a:r>
              <a:rPr lang="en-GB" dirty="0"/>
              <a:t>Make each constraint equally important [3]</a:t>
            </a:r>
          </a:p>
          <a:p>
            <a:pPr lvl="1"/>
            <a:endParaRPr lang="en-GB" dirty="0"/>
          </a:p>
          <a:p>
            <a:r>
              <a:rPr lang="en-GB" dirty="0"/>
              <a:t>PLOG</a:t>
            </a:r>
          </a:p>
          <a:p>
            <a:pPr lvl="1"/>
            <a:r>
              <a:rPr lang="en-GB" dirty="0"/>
              <a:t>In case of steep slopes [3]</a:t>
            </a:r>
          </a:p>
          <a:p>
            <a:pPr lvl="1"/>
            <a:endParaRPr lang="en-GB" dirty="0"/>
          </a:p>
          <a:p>
            <a:pPr lvl="1"/>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Scaling</a:t>
            </a:r>
          </a:p>
        </p:txBody>
      </p:sp>
      <p:sp>
        <p:nvSpPr>
          <p:cNvPr id="3" name="Rectangle 2">
            <a:extLst>
              <a:ext uri="{FF2B5EF4-FFF2-40B4-BE49-F238E27FC236}">
                <a16:creationId xmlns:a16="http://schemas.microsoft.com/office/drawing/2014/main" id="{0A317211-82CB-4ED5-A64D-DCE4211CD6CB}"/>
              </a:ext>
            </a:extLst>
          </p:cNvPr>
          <p:cNvSpPr/>
          <p:nvPr/>
        </p:nvSpPr>
        <p:spPr>
          <a:xfrm>
            <a:off x="7251303" y="1340768"/>
            <a:ext cx="4752528" cy="1008112"/>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5" name="Picture 4">
            <a:extLst>
              <a:ext uri="{FF2B5EF4-FFF2-40B4-BE49-F238E27FC236}">
                <a16:creationId xmlns:a16="http://schemas.microsoft.com/office/drawing/2014/main" id="{98E2ABE2-B74C-41DC-A5F4-29E6FB8825D2}"/>
              </a:ext>
            </a:extLst>
          </p:cNvPr>
          <p:cNvPicPr>
            <a:picLocks noChangeAspect="1"/>
          </p:cNvPicPr>
          <p:nvPr/>
        </p:nvPicPr>
        <p:blipFill>
          <a:blip r:embed="rId4"/>
          <a:stretch>
            <a:fillRect/>
          </a:stretch>
        </p:blipFill>
        <p:spPr>
          <a:xfrm>
            <a:off x="1141562" y="5392592"/>
            <a:ext cx="3800475" cy="885825"/>
          </a:xfrm>
          <a:prstGeom prst="rect">
            <a:avLst/>
          </a:prstGeom>
        </p:spPr>
      </p:pic>
      <p:sp>
        <p:nvSpPr>
          <p:cNvPr id="9" name="Rectangle 8">
            <a:extLst>
              <a:ext uri="{FF2B5EF4-FFF2-40B4-BE49-F238E27FC236}">
                <a16:creationId xmlns:a16="http://schemas.microsoft.com/office/drawing/2014/main" id="{DA9A7A97-A8B5-4AA6-B9EA-258E647DB3D5}"/>
              </a:ext>
            </a:extLst>
          </p:cNvPr>
          <p:cNvSpPr/>
          <p:nvPr/>
        </p:nvSpPr>
        <p:spPr>
          <a:xfrm>
            <a:off x="9784857" y="2564904"/>
            <a:ext cx="2359936" cy="3843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Self-adjusting parameter control for surrogate-assisted constrained  optimization under limited budgets - ScienceDirect">
            <a:extLst>
              <a:ext uri="{FF2B5EF4-FFF2-40B4-BE49-F238E27FC236}">
                <a16:creationId xmlns:a16="http://schemas.microsoft.com/office/drawing/2014/main" id="{6D8C5E2D-8C1D-4401-88AF-1357B2E0EF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736" y="2413844"/>
            <a:ext cx="53816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olving the G-problems in less than 500 iterations: Improved efficient  constrained optimization by surrogate modeling and adaptive parameter  control">
            <a:extLst>
              <a:ext uri="{FF2B5EF4-FFF2-40B4-BE49-F238E27FC236}">
                <a16:creationId xmlns:a16="http://schemas.microsoft.com/office/drawing/2014/main" id="{F9E84C23-B030-4244-B3AB-24620637F1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243"/>
          <a:stretch/>
        </p:blipFill>
        <p:spPr bwMode="auto">
          <a:xfrm>
            <a:off x="5343182" y="4487471"/>
            <a:ext cx="4514999" cy="19393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41C5D87-68E6-416A-B876-2D2EDFBE41F2}"/>
              </a:ext>
            </a:extLst>
          </p:cNvPr>
          <p:cNvSpPr>
            <a:spLocks noGrp="1"/>
          </p:cNvSpPr>
          <p:nvPr>
            <p:ph type="sldNum" sz="quarter" idx="4"/>
          </p:nvPr>
        </p:nvSpPr>
        <p:spPr/>
        <p:txBody>
          <a:bodyPr/>
          <a:lstStyle/>
          <a:p>
            <a:fld id="{5EE7099E-8998-4851-915A-4F4831808297}" type="slidenum">
              <a:rPr lang="nl-NL" smtClean="0"/>
              <a:pPr/>
              <a:t>11</a:t>
            </a:fld>
            <a:endParaRPr lang="nl-NL"/>
          </a:p>
        </p:txBody>
      </p:sp>
      <p:sp>
        <p:nvSpPr>
          <p:cNvPr id="12" name="TextBox 11">
            <a:extLst>
              <a:ext uri="{FF2B5EF4-FFF2-40B4-BE49-F238E27FC236}">
                <a16:creationId xmlns:a16="http://schemas.microsoft.com/office/drawing/2014/main" id="{9688A111-4414-4C63-89F4-2CB674DA7D4F}"/>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6277538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RBF surrogates</a:t>
            </a:r>
          </a:p>
          <a:p>
            <a:pPr lvl="1"/>
            <a:r>
              <a:rPr lang="en-GB" dirty="0"/>
              <a:t>Multiple Kernels (φ) </a:t>
            </a:r>
          </a:p>
          <a:p>
            <a:pPr lvl="1"/>
            <a:r>
              <a:rPr lang="en-GB" dirty="0"/>
              <a:t>Second order polynomial tail</a:t>
            </a:r>
          </a:p>
          <a:p>
            <a:endParaRPr lang="en-GB" dirty="0"/>
          </a:p>
          <a:p>
            <a:r>
              <a:rPr lang="en-GB" dirty="0"/>
              <a:t>Fit unique RBF model for:</a:t>
            </a:r>
          </a:p>
          <a:p>
            <a:pPr lvl="1"/>
            <a:r>
              <a:rPr lang="en-GB" dirty="0"/>
              <a:t>Standardized objective scores</a:t>
            </a:r>
          </a:p>
          <a:p>
            <a:pPr lvl="1"/>
            <a:r>
              <a:rPr lang="en-GB" dirty="0" err="1"/>
              <a:t>Plog</a:t>
            </a:r>
            <a:r>
              <a:rPr lang="en-GB" dirty="0"/>
              <a:t> transformed objective scores</a:t>
            </a:r>
          </a:p>
          <a:p>
            <a:pPr lvl="1"/>
            <a:r>
              <a:rPr lang="en-GB" dirty="0"/>
              <a:t>Scaled constraint scores</a:t>
            </a:r>
          </a:p>
          <a:p>
            <a:pPr lvl="1"/>
            <a:r>
              <a:rPr lang="en-GB" dirty="0" err="1"/>
              <a:t>Plog</a:t>
            </a:r>
            <a:r>
              <a:rPr lang="en-GB" dirty="0"/>
              <a:t> scaled constrained scores</a:t>
            </a:r>
          </a:p>
          <a:p>
            <a:pPr marL="0" indent="0">
              <a:buNone/>
            </a:pPr>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Surrogate Training</a:t>
            </a:r>
          </a:p>
        </p:txBody>
      </p:sp>
      <p:sp>
        <p:nvSpPr>
          <p:cNvPr id="3" name="Rectangle 2">
            <a:extLst>
              <a:ext uri="{FF2B5EF4-FFF2-40B4-BE49-F238E27FC236}">
                <a16:creationId xmlns:a16="http://schemas.microsoft.com/office/drawing/2014/main" id="{0A317211-82CB-4ED5-A64D-DCE4211CD6CB}"/>
              </a:ext>
            </a:extLst>
          </p:cNvPr>
          <p:cNvSpPr/>
          <p:nvPr/>
        </p:nvSpPr>
        <p:spPr>
          <a:xfrm>
            <a:off x="7251303" y="2276872"/>
            <a:ext cx="4752528" cy="18002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sp>
        <p:nvSpPr>
          <p:cNvPr id="4" name="Slide Number Placeholder 3">
            <a:extLst>
              <a:ext uri="{FF2B5EF4-FFF2-40B4-BE49-F238E27FC236}">
                <a16:creationId xmlns:a16="http://schemas.microsoft.com/office/drawing/2014/main" id="{E960AF1E-6639-493A-B78F-7E0EE296B76D}"/>
              </a:ext>
            </a:extLst>
          </p:cNvPr>
          <p:cNvSpPr>
            <a:spLocks noGrp="1"/>
          </p:cNvSpPr>
          <p:nvPr>
            <p:ph type="sldNum" sz="quarter" idx="4"/>
          </p:nvPr>
        </p:nvSpPr>
        <p:spPr/>
        <p:txBody>
          <a:bodyPr/>
          <a:lstStyle/>
          <a:p>
            <a:fld id="{5EE7099E-8998-4851-915A-4F4831808297}" type="slidenum">
              <a:rPr lang="nl-NL" smtClean="0"/>
              <a:pPr/>
              <a:t>12</a:t>
            </a:fld>
            <a:endParaRPr lang="nl-NL"/>
          </a:p>
        </p:txBody>
      </p:sp>
      <p:sp>
        <p:nvSpPr>
          <p:cNvPr id="8" name="TextBox 7">
            <a:extLst>
              <a:ext uri="{FF2B5EF4-FFF2-40B4-BE49-F238E27FC236}">
                <a16:creationId xmlns:a16="http://schemas.microsoft.com/office/drawing/2014/main" id="{41C17905-F688-436A-955F-F29A26166737}"/>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08849904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RBFs exactly fit the training points</a:t>
            </a:r>
          </a:p>
          <a:p>
            <a:pPr lvl="1"/>
            <a:r>
              <a:rPr lang="en-GB" dirty="0"/>
              <a:t>Not possible to chose best RBF after training</a:t>
            </a:r>
          </a:p>
          <a:p>
            <a:pPr lvl="1"/>
            <a:r>
              <a:rPr lang="en-GB" dirty="0"/>
              <a:t>After evaluation it is possible!</a:t>
            </a:r>
          </a:p>
          <a:p>
            <a:endParaRPr lang="en-GB" dirty="0"/>
          </a:p>
          <a:p>
            <a:r>
              <a:rPr lang="en-GB" dirty="0"/>
              <a:t>Initially we use a cubic kernel and no PLOG transformation</a:t>
            </a:r>
          </a:p>
          <a:p>
            <a:pPr marL="0" indent="0">
              <a:buNone/>
            </a:pPr>
            <a:endParaRPr lang="en-GB" dirty="0"/>
          </a:p>
          <a:p>
            <a:r>
              <a:rPr lang="en-GB" dirty="0"/>
              <a:t>After each iteration we store the squared approximation error</a:t>
            </a:r>
          </a:p>
          <a:p>
            <a:endParaRPr lang="en-GB" dirty="0"/>
          </a:p>
          <a:p>
            <a:r>
              <a:rPr lang="en-GB" dirty="0"/>
              <a:t>Selection of best RBF model based on:</a:t>
            </a:r>
          </a:p>
          <a:p>
            <a:pPr lvl="1"/>
            <a:r>
              <a:rPr lang="en-GB" dirty="0"/>
              <a:t>Historic approximation errors of the Pareto Efficient points</a:t>
            </a:r>
          </a:p>
          <a:p>
            <a:pPr marL="180975" lvl="1" indent="0">
              <a:buNone/>
            </a:pPr>
            <a:r>
              <a:rPr lang="en-GB" dirty="0"/>
              <a:t>			+</a:t>
            </a:r>
          </a:p>
          <a:p>
            <a:pPr lvl="1"/>
            <a:r>
              <a:rPr lang="en-GB" dirty="0"/>
              <a:t>Historic approximation errors of the last four evaluations</a:t>
            </a:r>
          </a:p>
          <a:p>
            <a:pPr lvl="1"/>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Select the best Surrogate</a:t>
            </a:r>
          </a:p>
        </p:txBody>
      </p:sp>
      <p:sp>
        <p:nvSpPr>
          <p:cNvPr id="3" name="Rectangle 2">
            <a:extLst>
              <a:ext uri="{FF2B5EF4-FFF2-40B4-BE49-F238E27FC236}">
                <a16:creationId xmlns:a16="http://schemas.microsoft.com/office/drawing/2014/main" id="{0A317211-82CB-4ED5-A64D-DCE4211CD6CB}"/>
              </a:ext>
            </a:extLst>
          </p:cNvPr>
          <p:cNvSpPr/>
          <p:nvPr/>
        </p:nvSpPr>
        <p:spPr>
          <a:xfrm>
            <a:off x="7251303" y="4077072"/>
            <a:ext cx="4752528" cy="36512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sp>
        <p:nvSpPr>
          <p:cNvPr id="8" name="Rectangle 7">
            <a:extLst>
              <a:ext uri="{FF2B5EF4-FFF2-40B4-BE49-F238E27FC236}">
                <a16:creationId xmlns:a16="http://schemas.microsoft.com/office/drawing/2014/main" id="{99D91CFC-D9A3-4B83-AFCA-B490BBB18048}"/>
              </a:ext>
            </a:extLst>
          </p:cNvPr>
          <p:cNvSpPr/>
          <p:nvPr/>
        </p:nvSpPr>
        <p:spPr>
          <a:xfrm>
            <a:off x="7251303" y="5539498"/>
            <a:ext cx="4752528" cy="48179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sp>
        <p:nvSpPr>
          <p:cNvPr id="9" name="Rectangle 8">
            <a:extLst>
              <a:ext uri="{FF2B5EF4-FFF2-40B4-BE49-F238E27FC236}">
                <a16:creationId xmlns:a16="http://schemas.microsoft.com/office/drawing/2014/main" id="{72DF64F4-B10A-415E-9C5D-091F4AF14A70}"/>
              </a:ext>
            </a:extLst>
          </p:cNvPr>
          <p:cNvSpPr/>
          <p:nvPr/>
        </p:nvSpPr>
        <p:spPr>
          <a:xfrm>
            <a:off x="7251303" y="657638"/>
            <a:ext cx="4752528" cy="539114"/>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sp>
        <p:nvSpPr>
          <p:cNvPr id="4" name="Slide Number Placeholder 3">
            <a:extLst>
              <a:ext uri="{FF2B5EF4-FFF2-40B4-BE49-F238E27FC236}">
                <a16:creationId xmlns:a16="http://schemas.microsoft.com/office/drawing/2014/main" id="{3BAB458C-F42F-41AA-A205-E7877FBD7C85}"/>
              </a:ext>
            </a:extLst>
          </p:cNvPr>
          <p:cNvSpPr>
            <a:spLocks noGrp="1"/>
          </p:cNvSpPr>
          <p:nvPr>
            <p:ph type="sldNum" sz="quarter" idx="4"/>
          </p:nvPr>
        </p:nvSpPr>
        <p:spPr/>
        <p:txBody>
          <a:bodyPr/>
          <a:lstStyle/>
          <a:p>
            <a:fld id="{5EE7099E-8998-4851-915A-4F4831808297}" type="slidenum">
              <a:rPr lang="nl-NL" smtClean="0"/>
              <a:pPr/>
              <a:t>13</a:t>
            </a:fld>
            <a:endParaRPr lang="nl-NL"/>
          </a:p>
        </p:txBody>
      </p:sp>
      <p:sp>
        <p:nvSpPr>
          <p:cNvPr id="10" name="TextBox 9">
            <a:extLst>
              <a:ext uri="{FF2B5EF4-FFF2-40B4-BE49-F238E27FC236}">
                <a16:creationId xmlns:a16="http://schemas.microsoft.com/office/drawing/2014/main" id="{1EA8D670-36A4-4AE4-831D-9CDDABD2960D}"/>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409911290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Select next solution based on feasibility</a:t>
            </a:r>
          </a:p>
          <a:p>
            <a:endParaRPr lang="en-GB" dirty="0"/>
          </a:p>
          <a:p>
            <a:pPr marL="0" indent="0">
              <a:buNone/>
            </a:pPr>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Surrogate Exploration</a:t>
            </a:r>
          </a:p>
        </p:txBody>
      </p:sp>
      <p:sp>
        <p:nvSpPr>
          <p:cNvPr id="3" name="Rectangle 2">
            <a:extLst>
              <a:ext uri="{FF2B5EF4-FFF2-40B4-BE49-F238E27FC236}">
                <a16:creationId xmlns:a16="http://schemas.microsoft.com/office/drawing/2014/main" id="{0A317211-82CB-4ED5-A64D-DCE4211CD6CB}"/>
              </a:ext>
            </a:extLst>
          </p:cNvPr>
          <p:cNvSpPr/>
          <p:nvPr/>
        </p:nvSpPr>
        <p:spPr>
          <a:xfrm>
            <a:off x="7323311" y="4365104"/>
            <a:ext cx="4752528" cy="1319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9" name="Content Placeholder 6">
            <a:extLst>
              <a:ext uri="{FF2B5EF4-FFF2-40B4-BE49-F238E27FC236}">
                <a16:creationId xmlns:a16="http://schemas.microsoft.com/office/drawing/2014/main" id="{E9A66D53-5CEA-4830-90F5-3EC815D438C6}"/>
              </a:ext>
            </a:extLst>
          </p:cNvPr>
          <p:cNvPicPr>
            <a:picLocks noChangeAspect="1"/>
          </p:cNvPicPr>
          <p:nvPr/>
        </p:nvPicPr>
        <p:blipFill>
          <a:blip r:embed="rId4"/>
          <a:stretch>
            <a:fillRect/>
          </a:stretch>
        </p:blipFill>
        <p:spPr>
          <a:xfrm>
            <a:off x="466198" y="1902401"/>
            <a:ext cx="3163718" cy="2171927"/>
          </a:xfrm>
          <a:prstGeom prst="rect">
            <a:avLst/>
          </a:prstGeom>
        </p:spPr>
      </p:pic>
      <p:sp>
        <p:nvSpPr>
          <p:cNvPr id="4" name="Slide Number Placeholder 3">
            <a:extLst>
              <a:ext uri="{FF2B5EF4-FFF2-40B4-BE49-F238E27FC236}">
                <a16:creationId xmlns:a16="http://schemas.microsoft.com/office/drawing/2014/main" id="{AD607F60-A589-4567-AB36-2BDCD2C0CC4D}"/>
              </a:ext>
            </a:extLst>
          </p:cNvPr>
          <p:cNvSpPr>
            <a:spLocks noGrp="1"/>
          </p:cNvSpPr>
          <p:nvPr>
            <p:ph type="sldNum" sz="quarter" idx="4"/>
          </p:nvPr>
        </p:nvSpPr>
        <p:spPr/>
        <p:txBody>
          <a:bodyPr/>
          <a:lstStyle/>
          <a:p>
            <a:fld id="{5EE7099E-8998-4851-915A-4F4831808297}" type="slidenum">
              <a:rPr lang="nl-NL" smtClean="0"/>
              <a:pPr/>
              <a:t>14</a:t>
            </a:fld>
            <a:endParaRPr lang="nl-NL"/>
          </a:p>
        </p:txBody>
      </p:sp>
      <p:sp>
        <p:nvSpPr>
          <p:cNvPr id="10" name="TextBox 9">
            <a:extLst>
              <a:ext uri="{FF2B5EF4-FFF2-40B4-BE49-F238E27FC236}">
                <a16:creationId xmlns:a16="http://schemas.microsoft.com/office/drawing/2014/main" id="{0701DD55-E1B1-4C79-B57D-18842890BD4F}"/>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197419715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Select next solution based on feasibility</a:t>
            </a:r>
          </a:p>
          <a:p>
            <a:endParaRPr lang="en-GB" dirty="0"/>
          </a:p>
          <a:p>
            <a:pPr marL="0" indent="0">
              <a:buNone/>
            </a:pPr>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Surrogate Exploration</a:t>
            </a:r>
          </a:p>
        </p:txBody>
      </p:sp>
      <p:sp>
        <p:nvSpPr>
          <p:cNvPr id="3" name="Rectangle 2">
            <a:extLst>
              <a:ext uri="{FF2B5EF4-FFF2-40B4-BE49-F238E27FC236}">
                <a16:creationId xmlns:a16="http://schemas.microsoft.com/office/drawing/2014/main" id="{0A317211-82CB-4ED5-A64D-DCE4211CD6CB}"/>
              </a:ext>
            </a:extLst>
          </p:cNvPr>
          <p:cNvSpPr/>
          <p:nvPr/>
        </p:nvSpPr>
        <p:spPr>
          <a:xfrm>
            <a:off x="7323311" y="4365104"/>
            <a:ext cx="4752528" cy="1319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9" name="Content Placeholder 6">
            <a:extLst>
              <a:ext uri="{FF2B5EF4-FFF2-40B4-BE49-F238E27FC236}">
                <a16:creationId xmlns:a16="http://schemas.microsoft.com/office/drawing/2014/main" id="{E9A66D53-5CEA-4830-90F5-3EC815D438C6}"/>
              </a:ext>
            </a:extLst>
          </p:cNvPr>
          <p:cNvPicPr>
            <a:picLocks noChangeAspect="1"/>
          </p:cNvPicPr>
          <p:nvPr/>
        </p:nvPicPr>
        <p:blipFill>
          <a:blip r:embed="rId4"/>
          <a:stretch>
            <a:fillRect/>
          </a:stretch>
        </p:blipFill>
        <p:spPr>
          <a:xfrm>
            <a:off x="466198" y="1902401"/>
            <a:ext cx="3163718" cy="2171927"/>
          </a:xfrm>
          <a:prstGeom prst="rect">
            <a:avLst/>
          </a:prstGeom>
        </p:spPr>
      </p:pic>
      <p:pic>
        <p:nvPicPr>
          <p:cNvPr id="10" name="Content Placeholder 8">
            <a:extLst>
              <a:ext uri="{FF2B5EF4-FFF2-40B4-BE49-F238E27FC236}">
                <a16:creationId xmlns:a16="http://schemas.microsoft.com/office/drawing/2014/main" id="{DC91C84A-8684-4434-BCEE-32C06C78A094}"/>
              </a:ext>
            </a:extLst>
          </p:cNvPr>
          <p:cNvPicPr>
            <a:picLocks noChangeAspect="1"/>
          </p:cNvPicPr>
          <p:nvPr/>
        </p:nvPicPr>
        <p:blipFill>
          <a:blip r:embed="rId5"/>
          <a:stretch>
            <a:fillRect/>
          </a:stretch>
        </p:blipFill>
        <p:spPr>
          <a:xfrm>
            <a:off x="3644474" y="1887105"/>
            <a:ext cx="3210695" cy="2202518"/>
          </a:xfrm>
          <a:prstGeom prst="rect">
            <a:avLst/>
          </a:prstGeom>
        </p:spPr>
      </p:pic>
      <p:sp>
        <p:nvSpPr>
          <p:cNvPr id="4" name="Slide Number Placeholder 3">
            <a:extLst>
              <a:ext uri="{FF2B5EF4-FFF2-40B4-BE49-F238E27FC236}">
                <a16:creationId xmlns:a16="http://schemas.microsoft.com/office/drawing/2014/main" id="{23B68670-50ED-45E1-82A9-FDBD8D49F54D}"/>
              </a:ext>
            </a:extLst>
          </p:cNvPr>
          <p:cNvSpPr>
            <a:spLocks noGrp="1"/>
          </p:cNvSpPr>
          <p:nvPr>
            <p:ph type="sldNum" sz="quarter" idx="4"/>
          </p:nvPr>
        </p:nvSpPr>
        <p:spPr/>
        <p:txBody>
          <a:bodyPr/>
          <a:lstStyle/>
          <a:p>
            <a:fld id="{5EE7099E-8998-4851-915A-4F4831808297}" type="slidenum">
              <a:rPr lang="nl-NL" smtClean="0"/>
              <a:pPr/>
              <a:t>15</a:t>
            </a:fld>
            <a:endParaRPr lang="nl-NL"/>
          </a:p>
        </p:txBody>
      </p:sp>
      <p:sp>
        <p:nvSpPr>
          <p:cNvPr id="12" name="TextBox 11">
            <a:extLst>
              <a:ext uri="{FF2B5EF4-FFF2-40B4-BE49-F238E27FC236}">
                <a16:creationId xmlns:a16="http://schemas.microsoft.com/office/drawing/2014/main" id="{9D1A2861-D9B3-4657-9FEE-E12F4EF1654C}"/>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359283602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Select next solution based on feasibility</a:t>
            </a:r>
          </a:p>
          <a:p>
            <a:endParaRPr lang="en-GB" dirty="0"/>
          </a:p>
          <a:p>
            <a:pPr marL="0" indent="0">
              <a:buNone/>
            </a:pPr>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Surrogate Exploration</a:t>
            </a:r>
          </a:p>
        </p:txBody>
      </p:sp>
      <p:sp>
        <p:nvSpPr>
          <p:cNvPr id="3" name="Rectangle 2">
            <a:extLst>
              <a:ext uri="{FF2B5EF4-FFF2-40B4-BE49-F238E27FC236}">
                <a16:creationId xmlns:a16="http://schemas.microsoft.com/office/drawing/2014/main" id="{0A317211-82CB-4ED5-A64D-DCE4211CD6CB}"/>
              </a:ext>
            </a:extLst>
          </p:cNvPr>
          <p:cNvSpPr/>
          <p:nvPr/>
        </p:nvSpPr>
        <p:spPr>
          <a:xfrm>
            <a:off x="7323311" y="4365104"/>
            <a:ext cx="4752528" cy="1319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9" name="Content Placeholder 6">
            <a:extLst>
              <a:ext uri="{FF2B5EF4-FFF2-40B4-BE49-F238E27FC236}">
                <a16:creationId xmlns:a16="http://schemas.microsoft.com/office/drawing/2014/main" id="{E9A66D53-5CEA-4830-90F5-3EC815D438C6}"/>
              </a:ext>
            </a:extLst>
          </p:cNvPr>
          <p:cNvPicPr>
            <a:picLocks noChangeAspect="1"/>
          </p:cNvPicPr>
          <p:nvPr/>
        </p:nvPicPr>
        <p:blipFill>
          <a:blip r:embed="rId4"/>
          <a:stretch>
            <a:fillRect/>
          </a:stretch>
        </p:blipFill>
        <p:spPr>
          <a:xfrm>
            <a:off x="466198" y="1902401"/>
            <a:ext cx="3163718" cy="2171927"/>
          </a:xfrm>
          <a:prstGeom prst="rect">
            <a:avLst/>
          </a:prstGeom>
        </p:spPr>
      </p:pic>
      <p:pic>
        <p:nvPicPr>
          <p:cNvPr id="10" name="Content Placeholder 8">
            <a:extLst>
              <a:ext uri="{FF2B5EF4-FFF2-40B4-BE49-F238E27FC236}">
                <a16:creationId xmlns:a16="http://schemas.microsoft.com/office/drawing/2014/main" id="{DC91C84A-8684-4434-BCEE-32C06C78A094}"/>
              </a:ext>
            </a:extLst>
          </p:cNvPr>
          <p:cNvPicPr>
            <a:picLocks noChangeAspect="1"/>
          </p:cNvPicPr>
          <p:nvPr/>
        </p:nvPicPr>
        <p:blipFill>
          <a:blip r:embed="rId5"/>
          <a:stretch>
            <a:fillRect/>
          </a:stretch>
        </p:blipFill>
        <p:spPr>
          <a:xfrm>
            <a:off x="3644474" y="1887105"/>
            <a:ext cx="3210695" cy="2202518"/>
          </a:xfrm>
          <a:prstGeom prst="rect">
            <a:avLst/>
          </a:prstGeom>
        </p:spPr>
      </p:pic>
      <p:pic>
        <p:nvPicPr>
          <p:cNvPr id="12" name="Picture 11">
            <a:extLst>
              <a:ext uri="{FF2B5EF4-FFF2-40B4-BE49-F238E27FC236}">
                <a16:creationId xmlns:a16="http://schemas.microsoft.com/office/drawing/2014/main" id="{4F107284-ED48-47CB-A7EA-3B9382264C96}"/>
              </a:ext>
            </a:extLst>
          </p:cNvPr>
          <p:cNvPicPr>
            <a:picLocks noChangeAspect="1"/>
          </p:cNvPicPr>
          <p:nvPr/>
        </p:nvPicPr>
        <p:blipFill>
          <a:blip r:embed="rId6"/>
          <a:stretch>
            <a:fillRect/>
          </a:stretch>
        </p:blipFill>
        <p:spPr>
          <a:xfrm>
            <a:off x="416802" y="4011088"/>
            <a:ext cx="3213113" cy="2202518"/>
          </a:xfrm>
          <a:prstGeom prst="rect">
            <a:avLst/>
          </a:prstGeom>
        </p:spPr>
      </p:pic>
      <p:sp>
        <p:nvSpPr>
          <p:cNvPr id="4" name="Slide Number Placeholder 3">
            <a:extLst>
              <a:ext uri="{FF2B5EF4-FFF2-40B4-BE49-F238E27FC236}">
                <a16:creationId xmlns:a16="http://schemas.microsoft.com/office/drawing/2014/main" id="{A37B06F8-D9D2-4025-A670-5D2E5131F66C}"/>
              </a:ext>
            </a:extLst>
          </p:cNvPr>
          <p:cNvSpPr>
            <a:spLocks noGrp="1"/>
          </p:cNvSpPr>
          <p:nvPr>
            <p:ph type="sldNum" sz="quarter" idx="4"/>
          </p:nvPr>
        </p:nvSpPr>
        <p:spPr/>
        <p:txBody>
          <a:bodyPr/>
          <a:lstStyle/>
          <a:p>
            <a:fld id="{5EE7099E-8998-4851-915A-4F4831808297}" type="slidenum">
              <a:rPr lang="nl-NL" smtClean="0"/>
              <a:pPr/>
              <a:t>16</a:t>
            </a:fld>
            <a:endParaRPr lang="nl-NL"/>
          </a:p>
        </p:txBody>
      </p:sp>
      <p:sp>
        <p:nvSpPr>
          <p:cNvPr id="13" name="TextBox 12">
            <a:extLst>
              <a:ext uri="{FF2B5EF4-FFF2-40B4-BE49-F238E27FC236}">
                <a16:creationId xmlns:a16="http://schemas.microsoft.com/office/drawing/2014/main" id="{35D4CAA3-D1DB-46CE-9B67-24528863B01B}"/>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150768047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Select next solution based on feasibility</a:t>
            </a:r>
          </a:p>
          <a:p>
            <a:endParaRPr lang="en-GB" dirty="0"/>
          </a:p>
          <a:p>
            <a:pPr marL="0" indent="0">
              <a:buNone/>
            </a:pPr>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Surrogate Exploration</a:t>
            </a:r>
          </a:p>
        </p:txBody>
      </p:sp>
      <p:sp>
        <p:nvSpPr>
          <p:cNvPr id="3" name="Rectangle 2">
            <a:extLst>
              <a:ext uri="{FF2B5EF4-FFF2-40B4-BE49-F238E27FC236}">
                <a16:creationId xmlns:a16="http://schemas.microsoft.com/office/drawing/2014/main" id="{0A317211-82CB-4ED5-A64D-DCE4211CD6CB}"/>
              </a:ext>
            </a:extLst>
          </p:cNvPr>
          <p:cNvSpPr/>
          <p:nvPr/>
        </p:nvSpPr>
        <p:spPr>
          <a:xfrm>
            <a:off x="7323311" y="4365104"/>
            <a:ext cx="4752528" cy="1319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9" name="Content Placeholder 6">
            <a:extLst>
              <a:ext uri="{FF2B5EF4-FFF2-40B4-BE49-F238E27FC236}">
                <a16:creationId xmlns:a16="http://schemas.microsoft.com/office/drawing/2014/main" id="{E9A66D53-5CEA-4830-90F5-3EC815D438C6}"/>
              </a:ext>
            </a:extLst>
          </p:cNvPr>
          <p:cNvPicPr>
            <a:picLocks noChangeAspect="1"/>
          </p:cNvPicPr>
          <p:nvPr/>
        </p:nvPicPr>
        <p:blipFill>
          <a:blip r:embed="rId4"/>
          <a:stretch>
            <a:fillRect/>
          </a:stretch>
        </p:blipFill>
        <p:spPr>
          <a:xfrm>
            <a:off x="466198" y="1902401"/>
            <a:ext cx="3163718" cy="2171927"/>
          </a:xfrm>
          <a:prstGeom prst="rect">
            <a:avLst/>
          </a:prstGeom>
        </p:spPr>
      </p:pic>
      <p:pic>
        <p:nvPicPr>
          <p:cNvPr id="10" name="Content Placeholder 8">
            <a:extLst>
              <a:ext uri="{FF2B5EF4-FFF2-40B4-BE49-F238E27FC236}">
                <a16:creationId xmlns:a16="http://schemas.microsoft.com/office/drawing/2014/main" id="{DC91C84A-8684-4434-BCEE-32C06C78A094}"/>
              </a:ext>
            </a:extLst>
          </p:cNvPr>
          <p:cNvPicPr>
            <a:picLocks noChangeAspect="1"/>
          </p:cNvPicPr>
          <p:nvPr/>
        </p:nvPicPr>
        <p:blipFill>
          <a:blip r:embed="rId5"/>
          <a:stretch>
            <a:fillRect/>
          </a:stretch>
        </p:blipFill>
        <p:spPr>
          <a:xfrm>
            <a:off x="3644474" y="1887105"/>
            <a:ext cx="3210695" cy="2202518"/>
          </a:xfrm>
          <a:prstGeom prst="rect">
            <a:avLst/>
          </a:prstGeom>
        </p:spPr>
      </p:pic>
      <p:pic>
        <p:nvPicPr>
          <p:cNvPr id="12" name="Picture 11">
            <a:extLst>
              <a:ext uri="{FF2B5EF4-FFF2-40B4-BE49-F238E27FC236}">
                <a16:creationId xmlns:a16="http://schemas.microsoft.com/office/drawing/2014/main" id="{4F107284-ED48-47CB-A7EA-3B9382264C96}"/>
              </a:ext>
            </a:extLst>
          </p:cNvPr>
          <p:cNvPicPr>
            <a:picLocks noChangeAspect="1"/>
          </p:cNvPicPr>
          <p:nvPr/>
        </p:nvPicPr>
        <p:blipFill>
          <a:blip r:embed="rId6"/>
          <a:stretch>
            <a:fillRect/>
          </a:stretch>
        </p:blipFill>
        <p:spPr>
          <a:xfrm>
            <a:off x="416802" y="4011088"/>
            <a:ext cx="3213113" cy="2202518"/>
          </a:xfrm>
          <a:prstGeom prst="rect">
            <a:avLst/>
          </a:prstGeom>
        </p:spPr>
      </p:pic>
      <p:pic>
        <p:nvPicPr>
          <p:cNvPr id="13" name="Picture 12">
            <a:extLst>
              <a:ext uri="{FF2B5EF4-FFF2-40B4-BE49-F238E27FC236}">
                <a16:creationId xmlns:a16="http://schemas.microsoft.com/office/drawing/2014/main" id="{005A2B09-485B-4CC2-B38E-221A573AB2C2}"/>
              </a:ext>
            </a:extLst>
          </p:cNvPr>
          <p:cNvPicPr>
            <a:picLocks noChangeAspect="1"/>
          </p:cNvPicPr>
          <p:nvPr/>
        </p:nvPicPr>
        <p:blipFill>
          <a:blip r:embed="rId7"/>
          <a:stretch>
            <a:fillRect/>
          </a:stretch>
        </p:blipFill>
        <p:spPr>
          <a:xfrm>
            <a:off x="3660137" y="4011088"/>
            <a:ext cx="3209590" cy="2202518"/>
          </a:xfrm>
          <a:prstGeom prst="rect">
            <a:avLst/>
          </a:prstGeom>
        </p:spPr>
      </p:pic>
      <p:sp>
        <p:nvSpPr>
          <p:cNvPr id="4" name="Slide Number Placeholder 3">
            <a:extLst>
              <a:ext uri="{FF2B5EF4-FFF2-40B4-BE49-F238E27FC236}">
                <a16:creationId xmlns:a16="http://schemas.microsoft.com/office/drawing/2014/main" id="{F52A621F-C1CA-4949-9487-C396B22708C5}"/>
              </a:ext>
            </a:extLst>
          </p:cNvPr>
          <p:cNvSpPr>
            <a:spLocks noGrp="1"/>
          </p:cNvSpPr>
          <p:nvPr>
            <p:ph type="sldNum" sz="quarter" idx="4"/>
          </p:nvPr>
        </p:nvSpPr>
        <p:spPr/>
        <p:txBody>
          <a:bodyPr/>
          <a:lstStyle/>
          <a:p>
            <a:fld id="{5EE7099E-8998-4851-915A-4F4831808297}" type="slidenum">
              <a:rPr lang="nl-NL" smtClean="0"/>
              <a:pPr/>
              <a:t>17</a:t>
            </a:fld>
            <a:endParaRPr lang="nl-NL"/>
          </a:p>
        </p:txBody>
      </p:sp>
      <p:sp>
        <p:nvSpPr>
          <p:cNvPr id="14" name="TextBox 13">
            <a:extLst>
              <a:ext uri="{FF2B5EF4-FFF2-40B4-BE49-F238E27FC236}">
                <a16:creationId xmlns:a16="http://schemas.microsoft.com/office/drawing/2014/main" id="{6197E150-805C-4292-9454-92AE69160B13}"/>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121194711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r>
              <a:rPr lang="en-GB" dirty="0"/>
              <a:t>Select best solution based on maximized </a:t>
            </a:r>
            <a:r>
              <a:rPr lang="en-GB" dirty="0" err="1"/>
              <a:t>HyperVolume</a:t>
            </a:r>
            <a:r>
              <a:rPr lang="en-GB" dirty="0"/>
              <a:t> (HV)</a:t>
            </a:r>
          </a:p>
          <a:p>
            <a:endParaRPr lang="en-GB" dirty="0"/>
          </a:p>
          <a:p>
            <a:pPr marL="0" indent="0">
              <a:buNone/>
            </a:pPr>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E54C0D90-5F7E-49E3-BCB1-03AF1AFB7E5C}"/>
              </a:ext>
            </a:extLst>
          </p:cNvPr>
          <p:cNvPicPr>
            <a:picLocks noChangeAspect="1"/>
          </p:cNvPicPr>
          <p:nvPr/>
        </p:nvPicPr>
        <p:blipFill rotWithShape="1">
          <a:blip r:embed="rId3"/>
          <a:srcRect t="884"/>
          <a:stretch/>
        </p:blipFill>
        <p:spPr>
          <a:xfrm>
            <a:off x="6855169" y="-27384"/>
            <a:ext cx="5289623" cy="6435525"/>
          </a:xfrm>
          <a:prstGeom prst="rect">
            <a:avLst/>
          </a:prstGeom>
        </p:spPr>
      </p:pic>
      <p:sp>
        <p:nvSpPr>
          <p:cNvPr id="6" name="Title 1">
            <a:extLst>
              <a:ext uri="{FF2B5EF4-FFF2-40B4-BE49-F238E27FC236}">
                <a16:creationId xmlns:a16="http://schemas.microsoft.com/office/drawing/2014/main" id="{46A8C359-C6DF-4EEB-B57F-C70FBB743CC5}"/>
              </a:ext>
            </a:extLst>
          </p:cNvPr>
          <p:cNvSpPr>
            <a:spLocks noGrp="1"/>
          </p:cNvSpPr>
          <p:nvPr>
            <p:ph type="title"/>
          </p:nvPr>
        </p:nvSpPr>
        <p:spPr>
          <a:xfrm>
            <a:off x="404662" y="404664"/>
            <a:ext cx="11389024" cy="432048"/>
          </a:xfrm>
        </p:spPr>
        <p:txBody>
          <a:bodyPr/>
          <a:lstStyle/>
          <a:p>
            <a:r>
              <a:rPr lang="en-GB" dirty="0"/>
              <a:t>Surrogate Exploration</a:t>
            </a:r>
          </a:p>
        </p:txBody>
      </p:sp>
      <p:sp>
        <p:nvSpPr>
          <p:cNvPr id="3" name="Rectangle 2">
            <a:extLst>
              <a:ext uri="{FF2B5EF4-FFF2-40B4-BE49-F238E27FC236}">
                <a16:creationId xmlns:a16="http://schemas.microsoft.com/office/drawing/2014/main" id="{0A317211-82CB-4ED5-A64D-DCE4211CD6CB}"/>
              </a:ext>
            </a:extLst>
          </p:cNvPr>
          <p:cNvSpPr/>
          <p:nvPr/>
        </p:nvSpPr>
        <p:spPr>
          <a:xfrm>
            <a:off x="7323311" y="4365104"/>
            <a:ext cx="4752528" cy="1319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rgbClr val="FF0000"/>
                </a:solidFill>
              </a:ln>
            </a:endParaRPr>
          </a:p>
        </p:txBody>
      </p:sp>
      <p:pic>
        <p:nvPicPr>
          <p:cNvPr id="5" name="Picture 4">
            <a:extLst>
              <a:ext uri="{FF2B5EF4-FFF2-40B4-BE49-F238E27FC236}">
                <a16:creationId xmlns:a16="http://schemas.microsoft.com/office/drawing/2014/main" id="{7ED4B565-E77C-488A-8AFB-5DF28A0A5A2B}"/>
              </a:ext>
            </a:extLst>
          </p:cNvPr>
          <p:cNvPicPr>
            <a:picLocks noChangeAspect="1"/>
          </p:cNvPicPr>
          <p:nvPr/>
        </p:nvPicPr>
        <p:blipFill>
          <a:blip r:embed="rId4"/>
          <a:stretch>
            <a:fillRect/>
          </a:stretch>
        </p:blipFill>
        <p:spPr>
          <a:xfrm>
            <a:off x="253419" y="2276872"/>
            <a:ext cx="6513046" cy="3328292"/>
          </a:xfrm>
          <a:prstGeom prst="rect">
            <a:avLst/>
          </a:prstGeom>
        </p:spPr>
      </p:pic>
      <p:sp>
        <p:nvSpPr>
          <p:cNvPr id="4" name="Slide Number Placeholder 3">
            <a:extLst>
              <a:ext uri="{FF2B5EF4-FFF2-40B4-BE49-F238E27FC236}">
                <a16:creationId xmlns:a16="http://schemas.microsoft.com/office/drawing/2014/main" id="{6C5731B2-BA29-4D6C-AE53-BD2387BAAA02}"/>
              </a:ext>
            </a:extLst>
          </p:cNvPr>
          <p:cNvSpPr>
            <a:spLocks noGrp="1"/>
          </p:cNvSpPr>
          <p:nvPr>
            <p:ph type="sldNum" sz="quarter" idx="4"/>
          </p:nvPr>
        </p:nvSpPr>
        <p:spPr/>
        <p:txBody>
          <a:bodyPr/>
          <a:lstStyle/>
          <a:p>
            <a:fld id="{5EE7099E-8998-4851-915A-4F4831808297}" type="slidenum">
              <a:rPr lang="nl-NL" smtClean="0"/>
              <a:pPr/>
              <a:t>18</a:t>
            </a:fld>
            <a:endParaRPr lang="nl-NL"/>
          </a:p>
        </p:txBody>
      </p:sp>
      <p:sp>
        <p:nvSpPr>
          <p:cNvPr id="9" name="TextBox 8">
            <a:extLst>
              <a:ext uri="{FF2B5EF4-FFF2-40B4-BE49-F238E27FC236}">
                <a16:creationId xmlns:a16="http://schemas.microsoft.com/office/drawing/2014/main" id="{A67C715F-D066-471C-9DBA-C9746470EB24}"/>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09582377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8D95B-645B-46C9-B31A-71786D61EF4A}"/>
              </a:ext>
            </a:extLst>
          </p:cNvPr>
          <p:cNvPicPr>
            <a:picLocks noChangeAspect="1"/>
          </p:cNvPicPr>
          <p:nvPr/>
        </p:nvPicPr>
        <p:blipFill>
          <a:blip r:embed="rId3"/>
          <a:stretch>
            <a:fillRect/>
          </a:stretch>
        </p:blipFill>
        <p:spPr>
          <a:xfrm>
            <a:off x="4479009" y="909018"/>
            <a:ext cx="7868059" cy="5479778"/>
          </a:xfrm>
          <a:prstGeom prst="rect">
            <a:avLst/>
          </a:prstGeom>
        </p:spPr>
      </p:pic>
      <p:sp>
        <p:nvSpPr>
          <p:cNvPr id="6" name="Titel 5"/>
          <p:cNvSpPr>
            <a:spLocks noGrp="1"/>
          </p:cNvSpPr>
          <p:nvPr>
            <p:ph type="title"/>
          </p:nvPr>
        </p:nvSpPr>
        <p:spPr/>
        <p:txBody>
          <a:bodyPr/>
          <a:lstStyle/>
          <a:p>
            <a:r>
              <a:rPr lang="nl-NL" dirty="0" err="1"/>
              <a:t>Experimental</a:t>
            </a:r>
            <a:r>
              <a:rPr lang="nl-NL" dirty="0"/>
              <a:t> Setup</a:t>
            </a:r>
          </a:p>
        </p:txBody>
      </p:sp>
      <p:sp>
        <p:nvSpPr>
          <p:cNvPr id="7" name="Tijdelijke aanduiding voor verticale tekst 6"/>
          <p:cNvSpPr>
            <a:spLocks noGrp="1"/>
          </p:cNvSpPr>
          <p:nvPr>
            <p:ph type="body" orient="vert" idx="1"/>
          </p:nvPr>
        </p:nvSpPr>
        <p:spPr/>
        <p:txBody>
          <a:bodyPr>
            <a:normAutofit fontScale="92500" lnSpcReduction="10000"/>
          </a:bodyPr>
          <a:lstStyle/>
          <a:p>
            <a:r>
              <a:rPr lang="en-GB" dirty="0"/>
              <a:t>Experimented on 18 test functions</a:t>
            </a:r>
          </a:p>
          <a:p>
            <a:endParaRPr lang="en-GB" dirty="0"/>
          </a:p>
          <a:p>
            <a:r>
              <a:rPr lang="en-GB" dirty="0"/>
              <a:t>Multiple decision variables</a:t>
            </a:r>
          </a:p>
          <a:p>
            <a:r>
              <a:rPr lang="en-GB" dirty="0"/>
              <a:t>Multiple constraints /feasible regions</a:t>
            </a:r>
          </a:p>
          <a:p>
            <a:r>
              <a:rPr lang="en-GB" dirty="0"/>
              <a:t>Multiple objectives</a:t>
            </a:r>
          </a:p>
          <a:p>
            <a:r>
              <a:rPr lang="en-GB" dirty="0"/>
              <a:t>Limited to 40*d  function evaluations</a:t>
            </a:r>
          </a:p>
          <a:p>
            <a:pPr marL="0" indent="0">
              <a:buNone/>
            </a:pPr>
            <a:endParaRPr lang="en-GB" dirty="0"/>
          </a:p>
          <a:p>
            <a:r>
              <a:rPr lang="en-GB" dirty="0"/>
              <a:t>2 variants are compared to</a:t>
            </a:r>
          </a:p>
          <a:p>
            <a:pPr lvl="1"/>
            <a:r>
              <a:rPr lang="en-GB" dirty="0"/>
              <a:t>NSGA-II [10],</a:t>
            </a:r>
          </a:p>
          <a:p>
            <a:pPr lvl="1"/>
            <a:r>
              <a:rPr lang="en-GB" dirty="0"/>
              <a:t>NSGA-III [15],</a:t>
            </a:r>
          </a:p>
          <a:p>
            <a:pPr lvl="1"/>
            <a:r>
              <a:rPr lang="en-GB" dirty="0"/>
              <a:t>CEGO [29],</a:t>
            </a:r>
          </a:p>
          <a:p>
            <a:pPr lvl="1"/>
            <a:r>
              <a:rPr lang="en-GB" dirty="0"/>
              <a:t>SA-NSGA-II [5],</a:t>
            </a:r>
          </a:p>
          <a:p>
            <a:pPr lvl="1"/>
            <a:r>
              <a:rPr lang="en-GB" dirty="0"/>
              <a:t>IC-SA-NSGA-II [5],</a:t>
            </a:r>
          </a:p>
          <a:p>
            <a:pPr lvl="1"/>
            <a:r>
              <a:rPr lang="en-GB" dirty="0"/>
              <a:t>SMES-RBF [8]</a:t>
            </a:r>
          </a:p>
        </p:txBody>
      </p:sp>
      <p:sp>
        <p:nvSpPr>
          <p:cNvPr id="3" name="Slide Number Placeholder 2">
            <a:extLst>
              <a:ext uri="{FF2B5EF4-FFF2-40B4-BE49-F238E27FC236}">
                <a16:creationId xmlns:a16="http://schemas.microsoft.com/office/drawing/2014/main" id="{45B391FE-C539-4A3A-8EB4-5DF23515A508}"/>
              </a:ext>
            </a:extLst>
          </p:cNvPr>
          <p:cNvSpPr>
            <a:spLocks noGrp="1"/>
          </p:cNvSpPr>
          <p:nvPr>
            <p:ph type="sldNum" sz="quarter" idx="4"/>
          </p:nvPr>
        </p:nvSpPr>
        <p:spPr/>
        <p:txBody>
          <a:bodyPr/>
          <a:lstStyle/>
          <a:p>
            <a:fld id="{5EE7099E-8998-4851-915A-4F4831808297}" type="slidenum">
              <a:rPr lang="nl-NL" smtClean="0"/>
              <a:pPr/>
              <a:t>19</a:t>
            </a:fld>
            <a:endParaRPr lang="nl-NL"/>
          </a:p>
        </p:txBody>
      </p:sp>
      <p:sp>
        <p:nvSpPr>
          <p:cNvPr id="8" name="TextBox 7">
            <a:extLst>
              <a:ext uri="{FF2B5EF4-FFF2-40B4-BE49-F238E27FC236}">
                <a16:creationId xmlns:a16="http://schemas.microsoft.com/office/drawing/2014/main" id="{01790162-258F-4312-B067-A217A3D55F74}"/>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14704679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craft, transport&#10;&#10;Description automatically generated">
            <a:extLst>
              <a:ext uri="{FF2B5EF4-FFF2-40B4-BE49-F238E27FC236}">
                <a16:creationId xmlns:a16="http://schemas.microsoft.com/office/drawing/2014/main" id="{1A9D47FD-8984-4EA1-89BB-496892AE1A9F}"/>
              </a:ext>
            </a:extLst>
          </p:cNvPr>
          <p:cNvPicPr>
            <a:picLocks noChangeAspect="1"/>
          </p:cNvPicPr>
          <p:nvPr/>
        </p:nvPicPr>
        <p:blipFill>
          <a:blip r:embed="rId3"/>
          <a:stretch>
            <a:fillRect/>
          </a:stretch>
        </p:blipFill>
        <p:spPr>
          <a:xfrm>
            <a:off x="2358483" y="404664"/>
            <a:ext cx="10149404" cy="5935372"/>
          </a:xfrm>
          <a:prstGeom prst="rect">
            <a:avLst/>
          </a:prstGeom>
        </p:spPr>
      </p:pic>
      <p:sp>
        <p:nvSpPr>
          <p:cNvPr id="2" name="Titel 1"/>
          <p:cNvSpPr>
            <a:spLocks noGrp="1"/>
          </p:cNvSpPr>
          <p:nvPr>
            <p:ph type="title"/>
          </p:nvPr>
        </p:nvSpPr>
        <p:spPr/>
        <p:txBody>
          <a:bodyPr/>
          <a:lstStyle/>
          <a:p>
            <a:r>
              <a:rPr lang="nl-NL" dirty="0" err="1"/>
              <a:t>Outline</a:t>
            </a:r>
            <a:endParaRPr lang="nl-NL" dirty="0"/>
          </a:p>
        </p:txBody>
      </p:sp>
      <p:sp>
        <p:nvSpPr>
          <p:cNvPr id="3" name="Tijdelijke aanduiding voor verticale tekst 2"/>
          <p:cNvSpPr>
            <a:spLocks noGrp="1"/>
          </p:cNvSpPr>
          <p:nvPr>
            <p:ph type="body" orient="vert" idx="1"/>
          </p:nvPr>
        </p:nvSpPr>
        <p:spPr/>
        <p:txBody>
          <a:bodyPr/>
          <a:lstStyle/>
          <a:p>
            <a:endParaRPr lang="en-GB" dirty="0"/>
          </a:p>
          <a:p>
            <a:r>
              <a:rPr lang="en-GB" dirty="0"/>
              <a:t>Introduction</a:t>
            </a:r>
          </a:p>
          <a:p>
            <a:r>
              <a:rPr lang="en-GB" dirty="0"/>
              <a:t>Ship Design Case</a:t>
            </a:r>
          </a:p>
          <a:p>
            <a:r>
              <a:rPr lang="en-GB" dirty="0"/>
              <a:t>Related Work</a:t>
            </a:r>
          </a:p>
          <a:p>
            <a:r>
              <a:rPr lang="en-GB" dirty="0"/>
              <a:t>SAMO-COBRA</a:t>
            </a:r>
          </a:p>
          <a:p>
            <a:r>
              <a:rPr lang="en-GB" dirty="0"/>
              <a:t>Experiments</a:t>
            </a:r>
          </a:p>
          <a:p>
            <a:r>
              <a:rPr lang="en-GB" dirty="0"/>
              <a:t>Results</a:t>
            </a:r>
          </a:p>
          <a:p>
            <a:r>
              <a:rPr lang="en-GB" dirty="0"/>
              <a:t>Conclusions</a:t>
            </a:r>
          </a:p>
        </p:txBody>
      </p:sp>
      <p:sp>
        <p:nvSpPr>
          <p:cNvPr id="5" name="Slide Number Placeholder 4">
            <a:extLst>
              <a:ext uri="{FF2B5EF4-FFF2-40B4-BE49-F238E27FC236}">
                <a16:creationId xmlns:a16="http://schemas.microsoft.com/office/drawing/2014/main" id="{0A5942D3-0EC5-4A5B-BCCE-50141C53EE37}"/>
              </a:ext>
            </a:extLst>
          </p:cNvPr>
          <p:cNvSpPr>
            <a:spLocks noGrp="1"/>
          </p:cNvSpPr>
          <p:nvPr>
            <p:ph type="sldNum" sz="quarter" idx="4"/>
          </p:nvPr>
        </p:nvSpPr>
        <p:spPr/>
        <p:txBody>
          <a:bodyPr/>
          <a:lstStyle/>
          <a:p>
            <a:fld id="{5EE7099E-8998-4851-915A-4F4831808297}" type="slidenum">
              <a:rPr lang="nl-NL" smtClean="0"/>
              <a:pPr/>
              <a:t>2</a:t>
            </a:fld>
            <a:endParaRPr lang="nl-NL" dirty="0"/>
          </a:p>
        </p:txBody>
      </p:sp>
      <p:sp>
        <p:nvSpPr>
          <p:cNvPr id="7" name="TextBox 6">
            <a:extLst>
              <a:ext uri="{FF2B5EF4-FFF2-40B4-BE49-F238E27FC236}">
                <a16:creationId xmlns:a16="http://schemas.microsoft.com/office/drawing/2014/main" id="{DC5FC533-55D6-44A6-89B9-5A13B2E986D4}"/>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166210502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HV </a:t>
            </a:r>
            <a:r>
              <a:rPr lang="nl-NL" dirty="0" err="1"/>
              <a:t>after</a:t>
            </a:r>
            <a:r>
              <a:rPr lang="nl-NL" dirty="0"/>
              <a:t> 40*d </a:t>
            </a:r>
            <a:r>
              <a:rPr lang="nl-NL" dirty="0" err="1"/>
              <a:t>function</a:t>
            </a:r>
            <a:r>
              <a:rPr lang="nl-NL" dirty="0"/>
              <a:t> </a:t>
            </a:r>
            <a:r>
              <a:rPr lang="nl-NL" dirty="0" err="1"/>
              <a:t>evaluations</a:t>
            </a:r>
            <a:endParaRPr lang="nl-NL" dirty="0"/>
          </a:p>
        </p:txBody>
      </p:sp>
      <p:sp>
        <p:nvSpPr>
          <p:cNvPr id="7" name="Tijdelijke aanduiding voor verticale tekst 6"/>
          <p:cNvSpPr>
            <a:spLocks noGrp="1"/>
          </p:cNvSpPr>
          <p:nvPr>
            <p:ph type="body" orient="vert" idx="1"/>
          </p:nvPr>
        </p:nvSpPr>
        <p:spPr>
          <a:xfrm>
            <a:off x="986606" y="1108777"/>
            <a:ext cx="11211743" cy="808012"/>
          </a:xfrm>
        </p:spPr>
        <p:txBody>
          <a:bodyPr/>
          <a:lstStyle/>
          <a:p>
            <a:pPr marL="0" indent="0">
              <a:buNone/>
            </a:pPr>
            <a:r>
              <a:rPr lang="en-GB" dirty="0"/>
              <a:t>PHV = Predicted Hyper Volume criteria 		             SMS = S-Metric-Selection criteria, </a:t>
            </a:r>
          </a:p>
          <a:p>
            <a:pPr lvl="1"/>
            <a:r>
              <a:rPr lang="en-GB" dirty="0"/>
              <a:t>without uncertainty quantification				- With uncertainty quantification</a:t>
            </a:r>
          </a:p>
          <a:p>
            <a:pPr marL="0" indent="0">
              <a:buNone/>
            </a:pPr>
            <a:endParaRPr lang="en-GB" dirty="0"/>
          </a:p>
        </p:txBody>
      </p:sp>
      <p:sp>
        <p:nvSpPr>
          <p:cNvPr id="3" name="Slide Number Placeholder 2">
            <a:extLst>
              <a:ext uri="{FF2B5EF4-FFF2-40B4-BE49-F238E27FC236}">
                <a16:creationId xmlns:a16="http://schemas.microsoft.com/office/drawing/2014/main" id="{42684B88-096F-4256-803B-165BBA504D9F}"/>
              </a:ext>
            </a:extLst>
          </p:cNvPr>
          <p:cNvSpPr>
            <a:spLocks noGrp="1"/>
          </p:cNvSpPr>
          <p:nvPr>
            <p:ph type="sldNum" sz="quarter" idx="4"/>
          </p:nvPr>
        </p:nvSpPr>
        <p:spPr/>
        <p:txBody>
          <a:bodyPr/>
          <a:lstStyle/>
          <a:p>
            <a:fld id="{5EE7099E-8998-4851-915A-4F4831808297}" type="slidenum">
              <a:rPr lang="nl-NL" smtClean="0"/>
              <a:pPr/>
              <a:t>20</a:t>
            </a:fld>
            <a:endParaRPr lang="nl-NL"/>
          </a:p>
        </p:txBody>
      </p:sp>
      <p:sp>
        <p:nvSpPr>
          <p:cNvPr id="8" name="TextBox 7">
            <a:extLst>
              <a:ext uri="{FF2B5EF4-FFF2-40B4-BE49-F238E27FC236}">
                <a16:creationId xmlns:a16="http://schemas.microsoft.com/office/drawing/2014/main" id="{DED37A81-3F00-4E04-B20B-1082F70580A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4" name="Picture 3">
            <a:extLst>
              <a:ext uri="{FF2B5EF4-FFF2-40B4-BE49-F238E27FC236}">
                <a16:creationId xmlns:a16="http://schemas.microsoft.com/office/drawing/2014/main" id="{DF8019B1-E1B0-4A5F-9344-09985A6B9FDD}"/>
              </a:ext>
            </a:extLst>
          </p:cNvPr>
          <p:cNvPicPr>
            <a:picLocks noChangeAspect="1"/>
          </p:cNvPicPr>
          <p:nvPr/>
        </p:nvPicPr>
        <p:blipFill>
          <a:blip r:embed="rId3"/>
          <a:stretch>
            <a:fillRect/>
          </a:stretch>
        </p:blipFill>
        <p:spPr>
          <a:xfrm>
            <a:off x="1562671" y="1700808"/>
            <a:ext cx="8721874" cy="4699991"/>
          </a:xfrm>
          <a:prstGeom prst="rect">
            <a:avLst/>
          </a:prstGeom>
        </p:spPr>
      </p:pic>
    </p:spTree>
    <p:extLst>
      <p:ext uri="{BB962C8B-B14F-4D97-AF65-F5344CB8AC3E}">
        <p14:creationId xmlns:p14="http://schemas.microsoft.com/office/powerpoint/2010/main" val="329200802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 </a:t>
            </a:r>
            <a:r>
              <a:rPr lang="nl-NL" dirty="0" err="1"/>
              <a:t>Function</a:t>
            </a:r>
            <a:r>
              <a:rPr lang="nl-NL" dirty="0"/>
              <a:t> </a:t>
            </a:r>
            <a:r>
              <a:rPr lang="nl-NL" dirty="0" err="1"/>
              <a:t>evaluations</a:t>
            </a:r>
            <a:r>
              <a:rPr lang="nl-NL" dirty="0"/>
              <a:t> </a:t>
            </a:r>
            <a:r>
              <a:rPr lang="nl-NL" dirty="0" err="1"/>
              <a:t>for</a:t>
            </a:r>
            <a:r>
              <a:rPr lang="nl-NL" dirty="0"/>
              <a:t> 95% of HV</a:t>
            </a:r>
          </a:p>
        </p:txBody>
      </p:sp>
      <p:sp>
        <p:nvSpPr>
          <p:cNvPr id="7" name="Tijdelijke aanduiding voor verticale tekst 6"/>
          <p:cNvSpPr>
            <a:spLocks noGrp="1"/>
          </p:cNvSpPr>
          <p:nvPr>
            <p:ph type="body" orient="vert" idx="1"/>
          </p:nvPr>
        </p:nvSpPr>
        <p:spPr>
          <a:xfrm>
            <a:off x="954382" y="909018"/>
            <a:ext cx="11793688" cy="808012"/>
          </a:xfrm>
        </p:spPr>
        <p:txBody>
          <a:bodyPr/>
          <a:lstStyle/>
          <a:p>
            <a:pPr marL="0" indent="0">
              <a:buNone/>
            </a:pPr>
            <a:r>
              <a:rPr lang="en-GB" dirty="0"/>
              <a:t>PHV = Predicted Hyper Volume criteria 		             SMS = S-Metric-Selection criteria, </a:t>
            </a:r>
          </a:p>
          <a:p>
            <a:pPr lvl="1"/>
            <a:r>
              <a:rPr lang="en-GB" dirty="0"/>
              <a:t>without uncertainty quantification				- With uncertainty quantification</a:t>
            </a:r>
          </a:p>
          <a:p>
            <a:pPr marL="0" indent="0">
              <a:buNone/>
            </a:pPr>
            <a:endParaRPr lang="en-GB" dirty="0"/>
          </a:p>
        </p:txBody>
      </p:sp>
      <p:sp>
        <p:nvSpPr>
          <p:cNvPr id="3" name="Slide Number Placeholder 2">
            <a:extLst>
              <a:ext uri="{FF2B5EF4-FFF2-40B4-BE49-F238E27FC236}">
                <a16:creationId xmlns:a16="http://schemas.microsoft.com/office/drawing/2014/main" id="{42684B88-096F-4256-803B-165BBA504D9F}"/>
              </a:ext>
            </a:extLst>
          </p:cNvPr>
          <p:cNvSpPr>
            <a:spLocks noGrp="1"/>
          </p:cNvSpPr>
          <p:nvPr>
            <p:ph type="sldNum" sz="quarter" idx="4"/>
          </p:nvPr>
        </p:nvSpPr>
        <p:spPr/>
        <p:txBody>
          <a:bodyPr/>
          <a:lstStyle/>
          <a:p>
            <a:fld id="{5EE7099E-8998-4851-915A-4F4831808297}" type="slidenum">
              <a:rPr lang="nl-NL" smtClean="0"/>
              <a:pPr/>
              <a:t>21</a:t>
            </a:fld>
            <a:endParaRPr lang="nl-NL"/>
          </a:p>
        </p:txBody>
      </p:sp>
      <p:sp>
        <p:nvSpPr>
          <p:cNvPr id="8" name="TextBox 7">
            <a:extLst>
              <a:ext uri="{FF2B5EF4-FFF2-40B4-BE49-F238E27FC236}">
                <a16:creationId xmlns:a16="http://schemas.microsoft.com/office/drawing/2014/main" id="{DED37A81-3F00-4E04-B20B-1082F70580A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9" name="Picture 8">
            <a:extLst>
              <a:ext uri="{FF2B5EF4-FFF2-40B4-BE49-F238E27FC236}">
                <a16:creationId xmlns:a16="http://schemas.microsoft.com/office/drawing/2014/main" id="{39394B43-E502-44B0-9715-A2165E0080CB}"/>
              </a:ext>
            </a:extLst>
          </p:cNvPr>
          <p:cNvPicPr>
            <a:picLocks noChangeAspect="1"/>
          </p:cNvPicPr>
          <p:nvPr/>
        </p:nvPicPr>
        <p:blipFill>
          <a:blip r:embed="rId3"/>
          <a:stretch>
            <a:fillRect/>
          </a:stretch>
        </p:blipFill>
        <p:spPr>
          <a:xfrm>
            <a:off x="986607" y="1583764"/>
            <a:ext cx="10111678" cy="4817035"/>
          </a:xfrm>
          <a:prstGeom prst="rect">
            <a:avLst/>
          </a:prstGeom>
        </p:spPr>
      </p:pic>
    </p:spTree>
    <p:extLst>
      <p:ext uri="{BB962C8B-B14F-4D97-AF65-F5344CB8AC3E}">
        <p14:creationId xmlns:p14="http://schemas.microsoft.com/office/powerpoint/2010/main" val="330855417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Results</a:t>
            </a:r>
            <a:endParaRPr lang="nl-NL" dirty="0"/>
          </a:p>
        </p:txBody>
      </p:sp>
      <p:sp>
        <p:nvSpPr>
          <p:cNvPr id="7" name="Tijdelijke aanduiding voor verticale tekst 6"/>
          <p:cNvSpPr>
            <a:spLocks noGrp="1"/>
          </p:cNvSpPr>
          <p:nvPr>
            <p:ph type="body" orient="vert" idx="1"/>
          </p:nvPr>
        </p:nvSpPr>
        <p:spPr>
          <a:xfrm>
            <a:off x="404662" y="1252836"/>
            <a:ext cx="4614393" cy="4795836"/>
          </a:xfrm>
        </p:spPr>
        <p:txBody>
          <a:bodyPr/>
          <a:lstStyle/>
          <a:p>
            <a:pPr marL="0" indent="0">
              <a:buNone/>
            </a:pPr>
            <a:r>
              <a:rPr lang="en-GB" dirty="0"/>
              <a:t>Function Evaluations</a:t>
            </a:r>
          </a:p>
          <a:p>
            <a:pPr marL="0" indent="0">
              <a:buNone/>
            </a:pPr>
            <a:endParaRPr lang="en-GB" dirty="0"/>
          </a:p>
          <a:p>
            <a:r>
              <a:rPr lang="en-GB" dirty="0"/>
              <a:t>SMES-RBF [8] </a:t>
            </a:r>
          </a:p>
          <a:p>
            <a:endParaRPr lang="en-GB" dirty="0"/>
          </a:p>
          <a:p>
            <a:r>
              <a:rPr lang="en-GB" dirty="0"/>
              <a:t>PHV-SAMO-COBRA</a:t>
            </a:r>
          </a:p>
        </p:txBody>
      </p:sp>
      <p:sp>
        <p:nvSpPr>
          <p:cNvPr id="3" name="Slide Number Placeholder 2">
            <a:extLst>
              <a:ext uri="{FF2B5EF4-FFF2-40B4-BE49-F238E27FC236}">
                <a16:creationId xmlns:a16="http://schemas.microsoft.com/office/drawing/2014/main" id="{33A15E7E-5EE8-40A7-8F8E-BC96F3FF82E1}"/>
              </a:ext>
            </a:extLst>
          </p:cNvPr>
          <p:cNvSpPr>
            <a:spLocks noGrp="1"/>
          </p:cNvSpPr>
          <p:nvPr>
            <p:ph type="sldNum" sz="quarter" idx="4"/>
          </p:nvPr>
        </p:nvSpPr>
        <p:spPr/>
        <p:txBody>
          <a:bodyPr/>
          <a:lstStyle/>
          <a:p>
            <a:fld id="{5EE7099E-8998-4851-915A-4F4831808297}" type="slidenum">
              <a:rPr lang="nl-NL" smtClean="0"/>
              <a:pPr/>
              <a:t>22</a:t>
            </a:fld>
            <a:endParaRPr lang="nl-NL"/>
          </a:p>
        </p:txBody>
      </p:sp>
      <p:sp>
        <p:nvSpPr>
          <p:cNvPr id="11" name="TextBox 10">
            <a:extLst>
              <a:ext uri="{FF2B5EF4-FFF2-40B4-BE49-F238E27FC236}">
                <a16:creationId xmlns:a16="http://schemas.microsoft.com/office/drawing/2014/main" id="{168DC995-6502-4439-B5C1-C81974CEADDA}"/>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10" name="Picture 9">
            <a:extLst>
              <a:ext uri="{FF2B5EF4-FFF2-40B4-BE49-F238E27FC236}">
                <a16:creationId xmlns:a16="http://schemas.microsoft.com/office/drawing/2014/main" id="{C92DEE7E-A47D-4EE0-8238-9BF542BCA0DE}"/>
              </a:ext>
            </a:extLst>
          </p:cNvPr>
          <p:cNvPicPr>
            <a:picLocks noChangeAspect="1"/>
          </p:cNvPicPr>
          <p:nvPr/>
        </p:nvPicPr>
        <p:blipFill>
          <a:blip r:embed="rId3"/>
          <a:stretch>
            <a:fillRect/>
          </a:stretch>
        </p:blipFill>
        <p:spPr>
          <a:xfrm>
            <a:off x="4785164" y="260648"/>
            <a:ext cx="7008521" cy="6071380"/>
          </a:xfrm>
          <a:prstGeom prst="rect">
            <a:avLst/>
          </a:prstGeom>
        </p:spPr>
      </p:pic>
    </p:spTree>
    <p:extLst>
      <p:ext uri="{BB962C8B-B14F-4D97-AF65-F5344CB8AC3E}">
        <p14:creationId xmlns:p14="http://schemas.microsoft.com/office/powerpoint/2010/main" val="219130761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Results</a:t>
            </a:r>
            <a:endParaRPr lang="nl-NL" dirty="0"/>
          </a:p>
        </p:txBody>
      </p:sp>
      <p:sp>
        <p:nvSpPr>
          <p:cNvPr id="7" name="Tijdelijke aanduiding voor verticale tekst 6"/>
          <p:cNvSpPr>
            <a:spLocks noGrp="1"/>
          </p:cNvSpPr>
          <p:nvPr>
            <p:ph type="body" orient="vert" idx="1"/>
          </p:nvPr>
        </p:nvSpPr>
        <p:spPr>
          <a:xfrm>
            <a:off x="404662" y="1252836"/>
            <a:ext cx="4614393" cy="4795836"/>
          </a:xfrm>
        </p:spPr>
        <p:txBody>
          <a:bodyPr/>
          <a:lstStyle/>
          <a:p>
            <a:r>
              <a:rPr lang="en-GB" dirty="0"/>
              <a:t>Convergence plots of different algorithms</a:t>
            </a:r>
          </a:p>
        </p:txBody>
      </p:sp>
      <p:sp>
        <p:nvSpPr>
          <p:cNvPr id="3" name="Slide Number Placeholder 2">
            <a:extLst>
              <a:ext uri="{FF2B5EF4-FFF2-40B4-BE49-F238E27FC236}">
                <a16:creationId xmlns:a16="http://schemas.microsoft.com/office/drawing/2014/main" id="{33A15E7E-5EE8-40A7-8F8E-BC96F3FF82E1}"/>
              </a:ext>
            </a:extLst>
          </p:cNvPr>
          <p:cNvSpPr>
            <a:spLocks noGrp="1"/>
          </p:cNvSpPr>
          <p:nvPr>
            <p:ph type="sldNum" sz="quarter" idx="4"/>
          </p:nvPr>
        </p:nvSpPr>
        <p:spPr/>
        <p:txBody>
          <a:bodyPr/>
          <a:lstStyle/>
          <a:p>
            <a:fld id="{5EE7099E-8998-4851-915A-4F4831808297}" type="slidenum">
              <a:rPr lang="nl-NL" smtClean="0"/>
              <a:pPr/>
              <a:t>23</a:t>
            </a:fld>
            <a:endParaRPr lang="nl-NL"/>
          </a:p>
        </p:txBody>
      </p:sp>
      <p:sp>
        <p:nvSpPr>
          <p:cNvPr id="11" name="TextBox 10">
            <a:extLst>
              <a:ext uri="{FF2B5EF4-FFF2-40B4-BE49-F238E27FC236}">
                <a16:creationId xmlns:a16="http://schemas.microsoft.com/office/drawing/2014/main" id="{168DC995-6502-4439-B5C1-C81974CEADDA}"/>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4" name="Picture 3">
            <a:extLst>
              <a:ext uri="{FF2B5EF4-FFF2-40B4-BE49-F238E27FC236}">
                <a16:creationId xmlns:a16="http://schemas.microsoft.com/office/drawing/2014/main" id="{B0645491-6571-4AA8-A0E4-BC8120C24024}"/>
              </a:ext>
            </a:extLst>
          </p:cNvPr>
          <p:cNvPicPr>
            <a:picLocks noChangeAspect="1"/>
          </p:cNvPicPr>
          <p:nvPr/>
        </p:nvPicPr>
        <p:blipFill>
          <a:blip r:embed="rId3"/>
          <a:stretch>
            <a:fillRect/>
          </a:stretch>
        </p:blipFill>
        <p:spPr>
          <a:xfrm>
            <a:off x="6099174" y="2342590"/>
            <a:ext cx="6099176" cy="4055977"/>
          </a:xfrm>
          <a:prstGeom prst="rect">
            <a:avLst/>
          </a:prstGeom>
        </p:spPr>
      </p:pic>
      <p:pic>
        <p:nvPicPr>
          <p:cNvPr id="8" name="Picture 7">
            <a:extLst>
              <a:ext uri="{FF2B5EF4-FFF2-40B4-BE49-F238E27FC236}">
                <a16:creationId xmlns:a16="http://schemas.microsoft.com/office/drawing/2014/main" id="{E163978C-E206-4DF2-948A-5DBB46C8C4E3}"/>
              </a:ext>
            </a:extLst>
          </p:cNvPr>
          <p:cNvPicPr>
            <a:picLocks noChangeAspect="1"/>
          </p:cNvPicPr>
          <p:nvPr/>
        </p:nvPicPr>
        <p:blipFill>
          <a:blip r:embed="rId4"/>
          <a:stretch>
            <a:fillRect/>
          </a:stretch>
        </p:blipFill>
        <p:spPr>
          <a:xfrm>
            <a:off x="5899" y="2348452"/>
            <a:ext cx="6093276" cy="4050115"/>
          </a:xfrm>
          <a:prstGeom prst="rect">
            <a:avLst/>
          </a:prstGeom>
        </p:spPr>
      </p:pic>
    </p:spTree>
    <p:extLst>
      <p:ext uri="{BB962C8B-B14F-4D97-AF65-F5344CB8AC3E}">
        <p14:creationId xmlns:p14="http://schemas.microsoft.com/office/powerpoint/2010/main" val="3490678451"/>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BFD08E5C-76FB-4000-9171-74FC109D6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345" y="1348944"/>
            <a:ext cx="7501341" cy="5000894"/>
          </a:xfrm>
          <a:prstGeom prst="rect">
            <a:avLst/>
          </a:prstGeom>
        </p:spPr>
      </p:pic>
      <p:sp>
        <p:nvSpPr>
          <p:cNvPr id="6" name="Titel 5"/>
          <p:cNvSpPr>
            <a:spLocks noGrp="1"/>
          </p:cNvSpPr>
          <p:nvPr>
            <p:ph type="title"/>
          </p:nvPr>
        </p:nvSpPr>
        <p:spPr/>
        <p:txBody>
          <a:bodyPr/>
          <a:lstStyle/>
          <a:p>
            <a:r>
              <a:rPr lang="nl-NL" dirty="0" err="1"/>
              <a:t>Example</a:t>
            </a:r>
            <a:endParaRPr lang="nl-NL" dirty="0"/>
          </a:p>
        </p:txBody>
      </p:sp>
      <p:pic>
        <p:nvPicPr>
          <p:cNvPr id="16" name="Picture 15">
            <a:extLst>
              <a:ext uri="{FF2B5EF4-FFF2-40B4-BE49-F238E27FC236}">
                <a16:creationId xmlns:a16="http://schemas.microsoft.com/office/drawing/2014/main" id="{8BAEADD6-E7AA-4272-8F17-F7BC1C5400E9}"/>
              </a:ext>
            </a:extLst>
          </p:cNvPr>
          <p:cNvPicPr>
            <a:picLocks noChangeAspect="1"/>
          </p:cNvPicPr>
          <p:nvPr/>
        </p:nvPicPr>
        <p:blipFill>
          <a:blip r:embed="rId4">
            <a:biLevel thresh="25000"/>
          </a:blip>
          <a:stretch>
            <a:fillRect/>
          </a:stretch>
        </p:blipFill>
        <p:spPr>
          <a:xfrm>
            <a:off x="225986" y="891744"/>
            <a:ext cx="9770304" cy="914400"/>
          </a:xfrm>
          <a:prstGeom prst="rect">
            <a:avLst/>
          </a:prstGeom>
        </p:spPr>
      </p:pic>
      <p:pic>
        <p:nvPicPr>
          <p:cNvPr id="18" name="Picture 17">
            <a:extLst>
              <a:ext uri="{FF2B5EF4-FFF2-40B4-BE49-F238E27FC236}">
                <a16:creationId xmlns:a16="http://schemas.microsoft.com/office/drawing/2014/main" id="{A1D1E95C-E3A7-4525-9397-72D100D04C19}"/>
              </a:ext>
            </a:extLst>
          </p:cNvPr>
          <p:cNvPicPr>
            <a:picLocks noChangeAspect="1"/>
          </p:cNvPicPr>
          <p:nvPr/>
        </p:nvPicPr>
        <p:blipFill>
          <a:blip r:embed="rId5">
            <a:biLevel thresh="25000"/>
          </a:blip>
          <a:stretch>
            <a:fillRect/>
          </a:stretch>
        </p:blipFill>
        <p:spPr>
          <a:xfrm>
            <a:off x="225986" y="1925238"/>
            <a:ext cx="4061680" cy="1898901"/>
          </a:xfrm>
          <a:prstGeom prst="rect">
            <a:avLst/>
          </a:prstGeom>
        </p:spPr>
      </p:pic>
      <p:pic>
        <p:nvPicPr>
          <p:cNvPr id="20" name="Picture 19">
            <a:extLst>
              <a:ext uri="{FF2B5EF4-FFF2-40B4-BE49-F238E27FC236}">
                <a16:creationId xmlns:a16="http://schemas.microsoft.com/office/drawing/2014/main" id="{1B418EF7-CD8F-4AC7-8160-E1F14739FB2D}"/>
              </a:ext>
            </a:extLst>
          </p:cNvPr>
          <p:cNvPicPr>
            <a:picLocks noChangeAspect="1"/>
          </p:cNvPicPr>
          <p:nvPr/>
        </p:nvPicPr>
        <p:blipFill>
          <a:blip r:embed="rId6">
            <a:biLevel thresh="25000"/>
          </a:blip>
          <a:stretch>
            <a:fillRect/>
          </a:stretch>
        </p:blipFill>
        <p:spPr>
          <a:xfrm>
            <a:off x="823968" y="4149080"/>
            <a:ext cx="2865715" cy="1428798"/>
          </a:xfrm>
          <a:prstGeom prst="rect">
            <a:avLst/>
          </a:prstGeom>
        </p:spPr>
      </p:pic>
      <p:sp>
        <p:nvSpPr>
          <p:cNvPr id="3" name="Slide Number Placeholder 2">
            <a:extLst>
              <a:ext uri="{FF2B5EF4-FFF2-40B4-BE49-F238E27FC236}">
                <a16:creationId xmlns:a16="http://schemas.microsoft.com/office/drawing/2014/main" id="{8F409194-5035-467D-8819-991F9AB0188F}"/>
              </a:ext>
            </a:extLst>
          </p:cNvPr>
          <p:cNvSpPr>
            <a:spLocks noGrp="1"/>
          </p:cNvSpPr>
          <p:nvPr>
            <p:ph type="sldNum" sz="quarter" idx="4"/>
          </p:nvPr>
        </p:nvSpPr>
        <p:spPr/>
        <p:txBody>
          <a:bodyPr/>
          <a:lstStyle/>
          <a:p>
            <a:fld id="{5EE7099E-8998-4851-915A-4F4831808297}" type="slidenum">
              <a:rPr lang="nl-NL" smtClean="0"/>
              <a:pPr/>
              <a:t>24</a:t>
            </a:fld>
            <a:endParaRPr lang="nl-NL"/>
          </a:p>
        </p:txBody>
      </p:sp>
      <p:sp>
        <p:nvSpPr>
          <p:cNvPr id="11" name="TextBox 10">
            <a:extLst>
              <a:ext uri="{FF2B5EF4-FFF2-40B4-BE49-F238E27FC236}">
                <a16:creationId xmlns:a16="http://schemas.microsoft.com/office/drawing/2014/main" id="{80599774-F78D-4292-AD04-8067786963B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3233574282"/>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Ship</a:t>
            </a:r>
            <a:r>
              <a:rPr lang="nl-NL" dirty="0"/>
              <a:t> Design Case</a:t>
            </a:r>
          </a:p>
        </p:txBody>
      </p:sp>
      <p:sp>
        <p:nvSpPr>
          <p:cNvPr id="3" name="Slide Number Placeholder 2">
            <a:extLst>
              <a:ext uri="{FF2B5EF4-FFF2-40B4-BE49-F238E27FC236}">
                <a16:creationId xmlns:a16="http://schemas.microsoft.com/office/drawing/2014/main" id="{8F409194-5035-467D-8819-991F9AB0188F}"/>
              </a:ext>
            </a:extLst>
          </p:cNvPr>
          <p:cNvSpPr>
            <a:spLocks noGrp="1"/>
          </p:cNvSpPr>
          <p:nvPr>
            <p:ph type="sldNum" sz="quarter" idx="4"/>
          </p:nvPr>
        </p:nvSpPr>
        <p:spPr/>
        <p:txBody>
          <a:bodyPr/>
          <a:lstStyle/>
          <a:p>
            <a:fld id="{5EE7099E-8998-4851-915A-4F4831808297}" type="slidenum">
              <a:rPr lang="nl-NL" smtClean="0"/>
              <a:pPr/>
              <a:t>25</a:t>
            </a:fld>
            <a:endParaRPr lang="nl-NL"/>
          </a:p>
        </p:txBody>
      </p:sp>
      <p:sp>
        <p:nvSpPr>
          <p:cNvPr id="11" name="TextBox 10">
            <a:extLst>
              <a:ext uri="{FF2B5EF4-FFF2-40B4-BE49-F238E27FC236}">
                <a16:creationId xmlns:a16="http://schemas.microsoft.com/office/drawing/2014/main" id="{80599774-F78D-4292-AD04-8067786963B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15" name="Picture 14" descr="Diagram&#10;&#10;Description automatically generated">
            <a:extLst>
              <a:ext uri="{FF2B5EF4-FFF2-40B4-BE49-F238E27FC236}">
                <a16:creationId xmlns:a16="http://schemas.microsoft.com/office/drawing/2014/main" id="{329B9181-72C1-4795-A884-CFDA95069846}"/>
              </a:ext>
            </a:extLst>
          </p:cNvPr>
          <p:cNvPicPr>
            <a:picLocks noChangeAspect="1"/>
          </p:cNvPicPr>
          <p:nvPr/>
        </p:nvPicPr>
        <p:blipFill>
          <a:blip r:embed="rId3"/>
          <a:stretch>
            <a:fillRect/>
          </a:stretch>
        </p:blipFill>
        <p:spPr>
          <a:xfrm>
            <a:off x="4002616" y="620688"/>
            <a:ext cx="8159886" cy="5816264"/>
          </a:xfrm>
          <a:prstGeom prst="rect">
            <a:avLst/>
          </a:prstGeom>
        </p:spPr>
      </p:pic>
      <p:sp>
        <p:nvSpPr>
          <p:cNvPr id="20" name="Tijdelijke aanduiding voor verticale tekst 6">
            <a:extLst>
              <a:ext uri="{FF2B5EF4-FFF2-40B4-BE49-F238E27FC236}">
                <a16:creationId xmlns:a16="http://schemas.microsoft.com/office/drawing/2014/main" id="{71125771-BEA0-42B5-A82C-851B7B1614CC}"/>
              </a:ext>
            </a:extLst>
          </p:cNvPr>
          <p:cNvSpPr>
            <a:spLocks noGrp="1"/>
          </p:cNvSpPr>
          <p:nvPr>
            <p:ph type="body" orient="vert" idx="1"/>
          </p:nvPr>
        </p:nvSpPr>
        <p:spPr>
          <a:xfrm>
            <a:off x="404662" y="1252836"/>
            <a:ext cx="9870977" cy="4795836"/>
          </a:xfrm>
        </p:spPr>
        <p:txBody>
          <a:bodyPr>
            <a:normAutofit/>
          </a:bodyPr>
          <a:lstStyle/>
          <a:p>
            <a:pPr marL="0" indent="0">
              <a:buNone/>
            </a:pPr>
            <a:endParaRPr lang="en-GB" dirty="0"/>
          </a:p>
          <a:p>
            <a:pPr marL="180975" lvl="1" indent="0">
              <a:buNone/>
            </a:pPr>
            <a:r>
              <a:rPr lang="en-GB" b="1" dirty="0"/>
              <a:t>Option 1:</a:t>
            </a:r>
          </a:p>
          <a:p>
            <a:pPr lvl="8"/>
            <a:r>
              <a:rPr lang="en-GB" dirty="0"/>
              <a:t>~20% less steel weight</a:t>
            </a:r>
          </a:p>
          <a:p>
            <a:pPr lvl="8"/>
            <a:r>
              <a:rPr lang="en-GB" dirty="0"/>
              <a:t>~10% less resistance</a:t>
            </a:r>
          </a:p>
          <a:p>
            <a:pPr marL="180975" lvl="1" indent="0">
              <a:buNone/>
            </a:pPr>
            <a:endParaRPr lang="en-GB" dirty="0"/>
          </a:p>
          <a:p>
            <a:pPr marL="180975" lvl="1" indent="0">
              <a:buNone/>
            </a:pPr>
            <a:r>
              <a:rPr lang="en-GB" b="1" dirty="0"/>
              <a:t>Option 2:</a:t>
            </a:r>
          </a:p>
          <a:p>
            <a:pPr lvl="8"/>
            <a:r>
              <a:rPr lang="nl-NL" dirty="0"/>
              <a:t>~14% </a:t>
            </a:r>
            <a:r>
              <a:rPr lang="nl-NL" dirty="0" err="1"/>
              <a:t>less</a:t>
            </a:r>
            <a:r>
              <a:rPr lang="nl-NL" dirty="0"/>
              <a:t> steel </a:t>
            </a:r>
            <a:r>
              <a:rPr lang="nl-NL" dirty="0" err="1"/>
              <a:t>weight</a:t>
            </a:r>
            <a:endParaRPr lang="nl-NL" dirty="0"/>
          </a:p>
          <a:p>
            <a:pPr lvl="8"/>
            <a:r>
              <a:rPr lang="nl-NL" dirty="0"/>
              <a:t>~4% </a:t>
            </a:r>
            <a:r>
              <a:rPr lang="nl-NL" dirty="0" err="1"/>
              <a:t>better</a:t>
            </a:r>
            <a:r>
              <a:rPr lang="nl-NL" dirty="0"/>
              <a:t> ORI</a:t>
            </a:r>
          </a:p>
          <a:p>
            <a:endParaRPr lang="nl-NL" dirty="0"/>
          </a:p>
          <a:p>
            <a:r>
              <a:rPr lang="nl-NL" dirty="0"/>
              <a:t>Or </a:t>
            </a:r>
            <a:r>
              <a:rPr lang="nl-NL" dirty="0" err="1"/>
              <a:t>anything</a:t>
            </a:r>
            <a:r>
              <a:rPr lang="nl-NL" dirty="0"/>
              <a:t> </a:t>
            </a:r>
            <a:r>
              <a:rPr lang="nl-NL" dirty="0" err="1"/>
              <a:t>between</a:t>
            </a:r>
            <a:r>
              <a:rPr lang="nl-NL" dirty="0"/>
              <a:t> or </a:t>
            </a:r>
            <a:r>
              <a:rPr lang="nl-NL" dirty="0" err="1"/>
              <a:t>beyond</a:t>
            </a:r>
            <a:endParaRPr lang="nl-NL" dirty="0"/>
          </a:p>
        </p:txBody>
      </p:sp>
    </p:spTree>
    <p:extLst>
      <p:ext uri="{BB962C8B-B14F-4D97-AF65-F5344CB8AC3E}">
        <p14:creationId xmlns:p14="http://schemas.microsoft.com/office/powerpoint/2010/main" val="3728234103"/>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Conclusion</a:t>
            </a:r>
            <a:r>
              <a:rPr lang="nl-NL" dirty="0"/>
              <a:t> </a:t>
            </a:r>
            <a:r>
              <a:rPr lang="nl-NL" dirty="0" err="1"/>
              <a:t>and</a:t>
            </a:r>
            <a:r>
              <a:rPr lang="nl-NL" dirty="0"/>
              <a:t> </a:t>
            </a:r>
            <a:r>
              <a:rPr lang="nl-NL" dirty="0" err="1"/>
              <a:t>Future</a:t>
            </a:r>
            <a:r>
              <a:rPr lang="nl-NL" dirty="0"/>
              <a:t> </a:t>
            </a:r>
            <a:r>
              <a:rPr lang="nl-NL" dirty="0" err="1"/>
              <a:t>Work</a:t>
            </a:r>
            <a:endParaRPr lang="nl-NL" dirty="0"/>
          </a:p>
        </p:txBody>
      </p:sp>
      <p:sp>
        <p:nvSpPr>
          <p:cNvPr id="7" name="Tijdelijke aanduiding voor verticale tekst 6"/>
          <p:cNvSpPr>
            <a:spLocks noGrp="1"/>
          </p:cNvSpPr>
          <p:nvPr>
            <p:ph type="body" orient="vert" idx="1"/>
          </p:nvPr>
        </p:nvSpPr>
        <p:spPr>
          <a:xfrm>
            <a:off x="404662" y="1252836"/>
            <a:ext cx="9870977" cy="4795836"/>
          </a:xfrm>
        </p:spPr>
        <p:txBody>
          <a:bodyPr/>
          <a:lstStyle/>
          <a:p>
            <a:r>
              <a:rPr lang="en-GB" dirty="0"/>
              <a:t>Use SAMO-COBRA when dealing with:</a:t>
            </a:r>
          </a:p>
          <a:p>
            <a:pPr lvl="1"/>
            <a:r>
              <a:rPr lang="en-GB" dirty="0"/>
              <a:t>Continuous decision variables</a:t>
            </a:r>
          </a:p>
          <a:p>
            <a:pPr lvl="1"/>
            <a:r>
              <a:rPr lang="en-GB" dirty="0"/>
              <a:t>Multiple objectives</a:t>
            </a:r>
          </a:p>
          <a:p>
            <a:pPr lvl="1"/>
            <a:r>
              <a:rPr lang="en-GB" dirty="0"/>
              <a:t>One or more constraints</a:t>
            </a:r>
          </a:p>
          <a:p>
            <a:pPr lvl="1"/>
            <a:r>
              <a:rPr lang="en-GB" dirty="0"/>
              <a:t>Expensive function evaluations</a:t>
            </a:r>
          </a:p>
          <a:p>
            <a:pPr lvl="1"/>
            <a:endParaRPr lang="en-GB" dirty="0"/>
          </a:p>
          <a:p>
            <a:r>
              <a:rPr lang="en-GB" dirty="0"/>
              <a:t>An surrogate uncertainty quantification method often does not lead to better results in the constraint multi-objective setting</a:t>
            </a:r>
          </a:p>
          <a:p>
            <a:endParaRPr lang="en-GB" dirty="0"/>
          </a:p>
          <a:p>
            <a:r>
              <a:rPr lang="en-GB" dirty="0"/>
              <a:t>Future efforts will go to </a:t>
            </a:r>
          </a:p>
          <a:p>
            <a:pPr lvl="1"/>
            <a:r>
              <a:rPr lang="en-GB" dirty="0" err="1"/>
              <a:t>parrallelization</a:t>
            </a:r>
            <a:r>
              <a:rPr lang="en-GB" dirty="0"/>
              <a:t>, </a:t>
            </a:r>
          </a:p>
          <a:p>
            <a:pPr lvl="1"/>
            <a:r>
              <a:rPr lang="en-GB" dirty="0"/>
              <a:t>mixed integer decision variables, </a:t>
            </a:r>
          </a:p>
          <a:p>
            <a:pPr lvl="1"/>
            <a:r>
              <a:rPr lang="en-GB" dirty="0"/>
              <a:t>multi-fidelity simulation software</a:t>
            </a:r>
          </a:p>
          <a:p>
            <a:endParaRPr lang="nl-NL" dirty="0"/>
          </a:p>
          <a:p>
            <a:endParaRPr lang="nl-NL" dirty="0"/>
          </a:p>
        </p:txBody>
      </p:sp>
      <p:pic>
        <p:nvPicPr>
          <p:cNvPr id="8" name="Picture 7">
            <a:extLst>
              <a:ext uri="{FF2B5EF4-FFF2-40B4-BE49-F238E27FC236}">
                <a16:creationId xmlns:a16="http://schemas.microsoft.com/office/drawing/2014/main" id="{AC88E8D9-196E-4809-82C8-FF06DD08F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159" y="1669481"/>
            <a:ext cx="5802615" cy="1543495"/>
          </a:xfrm>
          <a:prstGeom prst="rect">
            <a:avLst/>
          </a:prstGeom>
        </p:spPr>
      </p:pic>
      <p:sp>
        <p:nvSpPr>
          <p:cNvPr id="3" name="Slide Number Placeholder 2">
            <a:extLst>
              <a:ext uri="{FF2B5EF4-FFF2-40B4-BE49-F238E27FC236}">
                <a16:creationId xmlns:a16="http://schemas.microsoft.com/office/drawing/2014/main" id="{07F85809-EE0D-4BBF-928D-178356D35548}"/>
              </a:ext>
            </a:extLst>
          </p:cNvPr>
          <p:cNvSpPr>
            <a:spLocks noGrp="1"/>
          </p:cNvSpPr>
          <p:nvPr>
            <p:ph type="sldNum" sz="quarter" idx="4"/>
          </p:nvPr>
        </p:nvSpPr>
        <p:spPr/>
        <p:txBody>
          <a:bodyPr/>
          <a:lstStyle/>
          <a:p>
            <a:fld id="{5EE7099E-8998-4851-915A-4F4831808297}" type="slidenum">
              <a:rPr lang="nl-NL" smtClean="0"/>
              <a:pPr/>
              <a:t>26</a:t>
            </a:fld>
            <a:endParaRPr lang="nl-NL"/>
          </a:p>
        </p:txBody>
      </p:sp>
      <p:sp>
        <p:nvSpPr>
          <p:cNvPr id="9" name="TextBox 8">
            <a:extLst>
              <a:ext uri="{FF2B5EF4-FFF2-40B4-BE49-F238E27FC236}">
                <a16:creationId xmlns:a16="http://schemas.microsoft.com/office/drawing/2014/main" id="{A956B0FA-29B6-4F60-B1CB-C5D77C57A7EC}"/>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56250257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C1CA-3D1D-4D74-909F-B88E19F39DCA}"/>
              </a:ext>
            </a:extLst>
          </p:cNvPr>
          <p:cNvSpPr>
            <a:spLocks noGrp="1"/>
          </p:cNvSpPr>
          <p:nvPr>
            <p:ph type="title"/>
          </p:nvPr>
        </p:nvSpPr>
        <p:spPr/>
        <p:txBody>
          <a:bodyPr/>
          <a:lstStyle/>
          <a:p>
            <a:r>
              <a:rPr lang="en-GB" sz="3200" dirty="0"/>
              <a:t>Thank you for your attention - References</a:t>
            </a:r>
          </a:p>
        </p:txBody>
      </p:sp>
      <p:sp>
        <p:nvSpPr>
          <p:cNvPr id="3" name="Vertical Text Placeholder 2">
            <a:extLst>
              <a:ext uri="{FF2B5EF4-FFF2-40B4-BE49-F238E27FC236}">
                <a16:creationId xmlns:a16="http://schemas.microsoft.com/office/drawing/2014/main" id="{812138EF-842A-4FF9-AA73-0BF0F32C65CC}"/>
              </a:ext>
            </a:extLst>
          </p:cNvPr>
          <p:cNvSpPr>
            <a:spLocks noGrp="1"/>
          </p:cNvSpPr>
          <p:nvPr>
            <p:ph type="body" orient="vert" idx="1"/>
          </p:nvPr>
        </p:nvSpPr>
        <p:spPr>
          <a:xfrm>
            <a:off x="404662" y="1252538"/>
            <a:ext cx="10231017" cy="4795836"/>
          </a:xfrm>
        </p:spPr>
        <p:txBody>
          <a:bodyPr>
            <a:normAutofit fontScale="92500" lnSpcReduction="10000"/>
          </a:bodyPr>
          <a:lstStyle/>
          <a:p>
            <a:pPr marL="0" indent="0">
              <a:spcBef>
                <a:spcPts val="0"/>
              </a:spcBef>
              <a:buNone/>
            </a:pPr>
            <a:r>
              <a:rPr lang="en-GB" sz="1200" dirty="0"/>
              <a:t>[2] Bagheri, S., </a:t>
            </a:r>
            <a:r>
              <a:rPr lang="en-GB" sz="1200" dirty="0" err="1"/>
              <a:t>Konen</a:t>
            </a:r>
            <a:r>
              <a:rPr lang="en-GB" sz="1200" dirty="0"/>
              <a:t>, W., Bäck, T.: Comparing kriging and radial basis function surrogates. In: Proc. 27. Workshop Computational Intelligence. pp. 243–259 (2017)</a:t>
            </a:r>
          </a:p>
          <a:p>
            <a:pPr marL="0" indent="0">
              <a:spcBef>
                <a:spcPts val="0"/>
              </a:spcBef>
              <a:buNone/>
            </a:pPr>
            <a:r>
              <a:rPr lang="en-GB" sz="1200" dirty="0"/>
              <a:t>[3] Bagheri, S., </a:t>
            </a:r>
            <a:r>
              <a:rPr lang="en-GB" sz="1200" dirty="0" err="1"/>
              <a:t>Konen</a:t>
            </a:r>
            <a:r>
              <a:rPr lang="en-GB" sz="1200" dirty="0"/>
              <a:t>, W., Emmerich, M., Bäck, T.: Self-adjusting parameter control for surrogate-assisted constrained optimization under limited budgets. Applied Soft Computing 61, 377–393 (2017). https://doi.org/10.1016/j.asoc.2017.07.060</a:t>
            </a:r>
          </a:p>
          <a:p>
            <a:pPr marL="0" indent="0">
              <a:spcBef>
                <a:spcPts val="0"/>
              </a:spcBef>
              <a:buNone/>
            </a:pPr>
            <a:r>
              <a:rPr lang="en-GB" sz="1200" dirty="0"/>
              <a:t>[4] </a:t>
            </a:r>
            <a:r>
              <a:rPr lang="en-GB" sz="1200" dirty="0" err="1"/>
              <a:t>Beume</a:t>
            </a:r>
            <a:r>
              <a:rPr lang="en-GB" sz="1200" dirty="0"/>
              <a:t>, N., </a:t>
            </a:r>
            <a:r>
              <a:rPr lang="en-GB" sz="1200" dirty="0" err="1"/>
              <a:t>Naujoks</a:t>
            </a:r>
            <a:r>
              <a:rPr lang="en-GB" sz="1200" dirty="0"/>
              <a:t>, B., Emmerich, M.: SMS-EMOA: </a:t>
            </a:r>
            <a:r>
              <a:rPr lang="en-GB" sz="1200" dirty="0" err="1"/>
              <a:t>Multiobjective</a:t>
            </a:r>
            <a:r>
              <a:rPr lang="en-GB" sz="1200" dirty="0"/>
              <a:t> selection based on dominated hypervolume. European Journal of Operational Research 181(3), 1653–1669 (2007). https://doi.org/10.1016/j.ejor.2006.08.008</a:t>
            </a:r>
          </a:p>
          <a:p>
            <a:pPr marL="0" indent="0">
              <a:spcBef>
                <a:spcPts val="0"/>
              </a:spcBef>
              <a:buNone/>
            </a:pPr>
            <a:r>
              <a:rPr lang="en-GB" sz="1200" dirty="0"/>
              <a:t>[5] Blank,  J.,  Deb,  K.:  Constrained  bi-objective  surrogate-assisted  optimization  of  problems  with  </a:t>
            </a:r>
            <a:r>
              <a:rPr lang="en-GB" sz="1200" dirty="0" err="1"/>
              <a:t>heterogeneousevaluation</a:t>
            </a:r>
            <a:r>
              <a:rPr lang="en-GB" sz="1200" dirty="0"/>
              <a:t>  times:  Expensive  objectives  and  </a:t>
            </a:r>
            <a:r>
              <a:rPr lang="en-GB" sz="1200" dirty="0" err="1"/>
              <a:t>inexpensiveconstraints</a:t>
            </a:r>
            <a:r>
              <a:rPr lang="en-GB" sz="1200" dirty="0"/>
              <a:t>. In: H. </a:t>
            </a:r>
            <a:r>
              <a:rPr lang="en-GB" sz="1200" dirty="0" err="1"/>
              <a:t>Ishibuchi</a:t>
            </a:r>
            <a:r>
              <a:rPr lang="en-GB" sz="1200" dirty="0"/>
              <a:t>, Q. Zhang, R. Cheng, K. </a:t>
            </a:r>
            <a:r>
              <a:rPr lang="en-GB" sz="1200" dirty="0" err="1"/>
              <a:t>Li,H</a:t>
            </a:r>
            <a:r>
              <a:rPr lang="en-GB" sz="1200" dirty="0"/>
              <a:t>.  Li,  H.  Wang,  A.  Zhou  (eds.)  Evolutionary  Multi-Criterion  Optimization,  pp.  257–269.  Springer  Interna-</a:t>
            </a:r>
            <a:r>
              <a:rPr lang="en-GB" sz="1200" dirty="0" err="1"/>
              <a:t>tional</a:t>
            </a:r>
            <a:r>
              <a:rPr lang="en-GB" sz="1200" dirty="0"/>
              <a:t> Publishing, Cham (2021)</a:t>
            </a:r>
          </a:p>
          <a:p>
            <a:pPr marL="0" indent="0">
              <a:spcBef>
                <a:spcPts val="0"/>
              </a:spcBef>
              <a:buNone/>
            </a:pPr>
            <a:r>
              <a:rPr lang="en-GB" sz="1200" dirty="0"/>
              <a:t>[6] </a:t>
            </a:r>
            <a:r>
              <a:rPr lang="en-GB" sz="1200" dirty="0" err="1"/>
              <a:t>Bossek</a:t>
            </a:r>
            <a:r>
              <a:rPr lang="en-GB" sz="1200" dirty="0"/>
              <a:t>, J., </a:t>
            </a:r>
            <a:r>
              <a:rPr lang="en-GB" sz="1200" dirty="0" err="1"/>
              <a:t>Doerr</a:t>
            </a:r>
            <a:r>
              <a:rPr lang="en-GB" sz="1200" dirty="0"/>
              <a:t>, C., </a:t>
            </a:r>
            <a:r>
              <a:rPr lang="en-GB" sz="1200" dirty="0" err="1"/>
              <a:t>Kerschke</a:t>
            </a:r>
            <a:r>
              <a:rPr lang="en-GB" sz="1200" dirty="0"/>
              <a:t>, P.: Initial design strategies and their effects on sequential model-based optimization. </a:t>
            </a:r>
            <a:r>
              <a:rPr lang="en-GB" sz="1200" dirty="0" err="1"/>
              <a:t>arXiv</a:t>
            </a:r>
            <a:r>
              <a:rPr lang="en-GB" sz="1200" dirty="0"/>
              <a:t> preprint arXiv:2003.13826 (2020)</a:t>
            </a:r>
          </a:p>
          <a:p>
            <a:pPr marL="0" indent="0">
              <a:spcBef>
                <a:spcPts val="0"/>
              </a:spcBef>
              <a:buNone/>
            </a:pPr>
            <a:r>
              <a:rPr lang="en-GB" sz="1200" dirty="0"/>
              <a:t>[8] Datta, R., Regis, R.G.: A surrogate-assisted evolution strategy for constrained multi-objective optimization. Expert Systems with Applications 57, 270–284 (2016). https://doi.org/10.1016/j.eswa.2016.03.044</a:t>
            </a:r>
          </a:p>
          <a:p>
            <a:pPr marL="0" indent="0">
              <a:spcBef>
                <a:spcPts val="0"/>
              </a:spcBef>
              <a:buNone/>
            </a:pPr>
            <a:r>
              <a:rPr lang="en-GB" sz="1200" dirty="0"/>
              <a:t>[10] Deb, K., Pratap, A., Agarwal, S., </a:t>
            </a:r>
            <a:r>
              <a:rPr lang="en-GB" sz="1200" dirty="0" err="1"/>
              <a:t>Meyarivan</a:t>
            </a:r>
            <a:r>
              <a:rPr lang="en-GB" sz="1200" dirty="0"/>
              <a:t>, T.: A fast and elitist </a:t>
            </a:r>
            <a:r>
              <a:rPr lang="en-GB" sz="1200" dirty="0" err="1"/>
              <a:t>multiobjective</a:t>
            </a:r>
            <a:r>
              <a:rPr lang="en-GB" sz="1200" dirty="0"/>
              <a:t> genetic algorithm: NSGA-II. IEEE transactions on evolutionary computation 6(2), 182–197 (2002). https://doi.org/10.1109/4235.996017</a:t>
            </a:r>
          </a:p>
          <a:p>
            <a:pPr marL="0" indent="0">
              <a:spcBef>
                <a:spcPts val="0"/>
              </a:spcBef>
              <a:buNone/>
            </a:pPr>
            <a:r>
              <a:rPr lang="en-GB" sz="1200" dirty="0"/>
              <a:t>[15] Jain, H., Deb, K.: An evolutionary many-objective optimization algorithm using reference-point based nondominated sorting approach, part II: Handling constraints and extending to an adaptive approach. IEEE Trans. Evolutionary Computation 18(4), 602–622 (2014). https://doi.org/10.1109/tevc.2013.2281534</a:t>
            </a:r>
          </a:p>
          <a:p>
            <a:pPr marL="0" indent="0">
              <a:spcBef>
                <a:spcPts val="0"/>
              </a:spcBef>
              <a:buNone/>
            </a:pPr>
            <a:r>
              <a:rPr lang="en-GB" sz="1200" dirty="0"/>
              <a:t>[16] Knowles, J.: </a:t>
            </a:r>
            <a:r>
              <a:rPr lang="en-GB" sz="1200" dirty="0" err="1"/>
              <a:t>ParEGO</a:t>
            </a:r>
            <a:r>
              <a:rPr lang="en-GB" sz="1200" dirty="0"/>
              <a:t>: a hybrid algorithm with on-line landscape approximation for expensive </a:t>
            </a:r>
            <a:r>
              <a:rPr lang="en-GB" sz="1200" dirty="0" err="1"/>
              <a:t>multiobjective</a:t>
            </a:r>
            <a:r>
              <a:rPr lang="en-GB" sz="1200" dirty="0"/>
              <a:t> optimization problems. IEEE Transactions on Evolutionary Computation 10(1), 50–66 (2006). https://doi.org/10.1109/tevc.2005.851274</a:t>
            </a:r>
          </a:p>
          <a:p>
            <a:pPr marL="0" indent="0">
              <a:spcBef>
                <a:spcPts val="0"/>
              </a:spcBef>
              <a:buNone/>
            </a:pPr>
            <a:r>
              <a:rPr lang="en-GB" sz="1200" dirty="0"/>
              <a:t>[17] Liu, H., Ong, Y.S., Cai, J.: A survey of adaptive sampling for global metamodeling in support of simulation-based complex engineering design. Structural and Multidisciplinary Optimization 57(1), 393–416 (2018)</a:t>
            </a:r>
          </a:p>
          <a:p>
            <a:pPr marL="0" indent="0">
              <a:spcBef>
                <a:spcPts val="0"/>
              </a:spcBef>
              <a:buNone/>
            </a:pPr>
            <a:r>
              <a:rPr lang="en-GB" sz="1200" dirty="0"/>
              <a:t>[21] </a:t>
            </a:r>
            <a:r>
              <a:rPr lang="en-GB" sz="1200" dirty="0" err="1"/>
              <a:t>Ponweiser</a:t>
            </a:r>
            <a:r>
              <a:rPr lang="en-GB" sz="1200" dirty="0"/>
              <a:t>, W., Wagner, T., Biermann, D., </a:t>
            </a:r>
            <a:r>
              <a:rPr lang="en-GB" sz="1200" dirty="0" err="1"/>
              <a:t>Vincze</a:t>
            </a:r>
            <a:r>
              <a:rPr lang="en-GB" sz="1200" dirty="0"/>
              <a:t>, M.: </a:t>
            </a:r>
            <a:r>
              <a:rPr lang="en-GB" sz="1200" dirty="0" err="1"/>
              <a:t>Multiobjective</a:t>
            </a:r>
            <a:r>
              <a:rPr lang="en-GB" sz="1200" dirty="0"/>
              <a:t> optimization on a limited budget of evaluations using model-assisted S-metric selection. In: International Conference on Parallel Problem Solving from Nature. pp. 784–794. Springer (2008). https://doi.org/10.1007/978-3-540-87700-4 78</a:t>
            </a:r>
          </a:p>
          <a:p>
            <a:pPr marL="0" indent="0">
              <a:spcBef>
                <a:spcPts val="0"/>
              </a:spcBef>
              <a:buNone/>
            </a:pPr>
            <a:r>
              <a:rPr lang="en-GB" sz="1200" dirty="0"/>
              <a:t>[25] Singh, P., </a:t>
            </a:r>
            <a:r>
              <a:rPr lang="en-GB" sz="1200" dirty="0" err="1"/>
              <a:t>Couckuyt</a:t>
            </a:r>
            <a:r>
              <a:rPr lang="en-GB" sz="1200" dirty="0"/>
              <a:t>, I., Ferranti, F., </a:t>
            </a:r>
            <a:r>
              <a:rPr lang="en-GB" sz="1200" dirty="0" err="1"/>
              <a:t>Dhaene</a:t>
            </a:r>
            <a:r>
              <a:rPr lang="en-GB" sz="1200" dirty="0"/>
              <a:t>, T.: A constrained multi-objective surrogate-based optimization algorithm. In: 2014 IEEE Congress on Evolutionary Computation (CEC). IEEE (2014). https://doi.org/10.1109/cec.2014.6900581</a:t>
            </a:r>
          </a:p>
          <a:p>
            <a:pPr marL="0" indent="0">
              <a:spcBef>
                <a:spcPts val="0"/>
              </a:spcBef>
              <a:buNone/>
            </a:pPr>
            <a:r>
              <a:rPr lang="en-GB" sz="1200" dirty="0"/>
              <a:t>[29] de Winter, R., van Stein, B., Dijkman, M., </a:t>
            </a:r>
            <a:r>
              <a:rPr lang="en-GB" sz="1200" dirty="0" err="1"/>
              <a:t>B¨ack</a:t>
            </a:r>
            <a:r>
              <a:rPr lang="en-GB" sz="1200" dirty="0"/>
              <a:t>, T.: Designing ships using constrained multi-objective efficient global optimization. In: International Conference on Machine Learning, Optimization, and Data Science. pp. 191–203. Springer (2018). https://doi.org/10.1007/978-3-030-13709-0 16</a:t>
            </a:r>
          </a:p>
          <a:p>
            <a:pPr marL="0" indent="0">
              <a:spcBef>
                <a:spcPts val="0"/>
              </a:spcBef>
              <a:buNone/>
            </a:pPr>
            <a:r>
              <a:rPr lang="en-GB" sz="1200" dirty="0"/>
              <a:t>[30] </a:t>
            </a:r>
            <a:r>
              <a:rPr lang="en-GB" sz="1200" dirty="0" err="1"/>
              <a:t>Zitzler</a:t>
            </a:r>
            <a:r>
              <a:rPr lang="en-GB" sz="1200" dirty="0"/>
              <a:t>, E., </a:t>
            </a:r>
            <a:r>
              <a:rPr lang="en-GB" sz="1200" dirty="0" err="1"/>
              <a:t>Laumanns</a:t>
            </a:r>
            <a:r>
              <a:rPr lang="en-GB" sz="1200" dirty="0"/>
              <a:t>, M., Thiele, L.: SPEA2: Improving the strength pareto evolutionary algorithm. TIK-report 103 (2001)</a:t>
            </a:r>
          </a:p>
        </p:txBody>
      </p:sp>
      <p:sp>
        <p:nvSpPr>
          <p:cNvPr id="4" name="Slide Number Placeholder 3">
            <a:extLst>
              <a:ext uri="{FF2B5EF4-FFF2-40B4-BE49-F238E27FC236}">
                <a16:creationId xmlns:a16="http://schemas.microsoft.com/office/drawing/2014/main" id="{C24425E1-A342-4207-97DF-97F50379AFE2}"/>
              </a:ext>
            </a:extLst>
          </p:cNvPr>
          <p:cNvSpPr>
            <a:spLocks noGrp="1"/>
          </p:cNvSpPr>
          <p:nvPr>
            <p:ph type="sldNum" sz="quarter" idx="4"/>
          </p:nvPr>
        </p:nvSpPr>
        <p:spPr/>
        <p:txBody>
          <a:bodyPr/>
          <a:lstStyle/>
          <a:p>
            <a:fld id="{5EE7099E-8998-4851-915A-4F4831808297}" type="slidenum">
              <a:rPr lang="nl-NL" smtClean="0"/>
              <a:pPr/>
              <a:t>27</a:t>
            </a:fld>
            <a:endParaRPr lang="nl-NL"/>
          </a:p>
        </p:txBody>
      </p:sp>
      <p:sp>
        <p:nvSpPr>
          <p:cNvPr id="6" name="TextBox 5">
            <a:extLst>
              <a:ext uri="{FF2B5EF4-FFF2-40B4-BE49-F238E27FC236}">
                <a16:creationId xmlns:a16="http://schemas.microsoft.com/office/drawing/2014/main" id="{71CD595B-3B44-403B-AD8F-A082F5D02FB6}"/>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325198581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nvPr>
        </p:nvSpPr>
        <p:spPr/>
        <p:txBody>
          <a:bodyPr/>
          <a:lstStyle/>
          <a:p>
            <a:r>
              <a:rPr lang="nl-NL" dirty="0"/>
              <a:t>Roy de Winter*, Bas van Stein, Thomas Bäck</a:t>
            </a:r>
          </a:p>
        </p:txBody>
      </p:sp>
      <p:sp>
        <p:nvSpPr>
          <p:cNvPr id="4" name="Titel 3"/>
          <p:cNvSpPr>
            <a:spLocks noGrp="1"/>
          </p:cNvSpPr>
          <p:nvPr>
            <p:ph type="title"/>
          </p:nvPr>
        </p:nvSpPr>
        <p:spPr>
          <a:xfrm>
            <a:off x="858877" y="1432878"/>
            <a:ext cx="10496882" cy="1656184"/>
          </a:xfrm>
        </p:spPr>
        <p:txBody>
          <a:bodyPr/>
          <a:lstStyle/>
          <a:p>
            <a:pPr algn="ctr"/>
            <a:r>
              <a:rPr lang="nl-NL" dirty="0" err="1"/>
              <a:t>Questions</a:t>
            </a:r>
            <a:r>
              <a:rPr lang="nl-NL" dirty="0"/>
              <a:t>?</a:t>
            </a:r>
          </a:p>
        </p:txBody>
      </p:sp>
      <p:pic>
        <p:nvPicPr>
          <p:cNvPr id="11266" name="Picture 2" descr="C-Job R&amp;D: Operational Profile Analysis - C-Job">
            <a:extLst>
              <a:ext uri="{FF2B5EF4-FFF2-40B4-BE49-F238E27FC236}">
                <a16:creationId xmlns:a16="http://schemas.microsoft.com/office/drawing/2014/main" id="{75E39589-1D84-41ED-9A27-EE208AA49F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51" r="6998" b="1221"/>
          <a:stretch/>
        </p:blipFill>
        <p:spPr bwMode="auto">
          <a:xfrm>
            <a:off x="4313278" y="4521939"/>
            <a:ext cx="1794040" cy="175961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homas Bäck - Leiden University">
            <a:extLst>
              <a:ext uri="{FF2B5EF4-FFF2-40B4-BE49-F238E27FC236}">
                <a16:creationId xmlns:a16="http://schemas.microsoft.com/office/drawing/2014/main" id="{D62ACF37-7EC5-4B9E-BED1-8CABA04A7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455" y="4509120"/>
            <a:ext cx="1435233" cy="179404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amp;G">
            <a:extLst>
              <a:ext uri="{FF2B5EF4-FFF2-40B4-BE49-F238E27FC236}">
                <a16:creationId xmlns:a16="http://schemas.microsoft.com/office/drawing/2014/main" id="{9F2684A1-002A-4620-BB61-B3CEECD1ED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9645" y="4506174"/>
            <a:ext cx="1794040" cy="1794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73CAB8-AEB9-430B-A786-717A63526B23}"/>
              </a:ext>
            </a:extLst>
          </p:cNvPr>
          <p:cNvSpPr txBox="1"/>
          <p:nvPr/>
        </p:nvSpPr>
        <p:spPr>
          <a:xfrm>
            <a:off x="2498775" y="3402495"/>
            <a:ext cx="9922584" cy="646331"/>
          </a:xfrm>
          <a:prstGeom prst="rect">
            <a:avLst/>
          </a:prstGeom>
          <a:noFill/>
        </p:spPr>
        <p:txBody>
          <a:bodyPr wrap="square">
            <a:spAutoFit/>
          </a:bodyPr>
          <a:lstStyle/>
          <a:p>
            <a:r>
              <a:rPr lang="nl-NL" dirty="0">
                <a:solidFill>
                  <a:schemeClr val="bg1"/>
                </a:solidFill>
              </a:rPr>
              <a:t>Team:		Roy de Winter*,         Bas van Stein,            Thomas Bäck </a:t>
            </a:r>
          </a:p>
          <a:p>
            <a:r>
              <a:rPr lang="nl-NL" dirty="0">
                <a:solidFill>
                  <a:schemeClr val="bg1"/>
                </a:solidFill>
              </a:rPr>
              <a:t>		{</a:t>
            </a:r>
            <a:r>
              <a:rPr lang="nl-NL" dirty="0" err="1">
                <a:solidFill>
                  <a:schemeClr val="bg1"/>
                </a:solidFill>
              </a:rPr>
              <a:t>r.de.winter</a:t>
            </a:r>
            <a:r>
              <a:rPr lang="nl-NL" dirty="0">
                <a:solidFill>
                  <a:schemeClr val="bg1"/>
                </a:solidFill>
              </a:rPr>
              <a:t>,                </a:t>
            </a:r>
            <a:r>
              <a:rPr lang="nl-NL" dirty="0" err="1">
                <a:solidFill>
                  <a:schemeClr val="bg1"/>
                </a:solidFill>
              </a:rPr>
              <a:t>b.van.stein</a:t>
            </a:r>
            <a:r>
              <a:rPr lang="nl-NL" dirty="0">
                <a:solidFill>
                  <a:schemeClr val="bg1"/>
                </a:solidFill>
              </a:rPr>
              <a:t>,                </a:t>
            </a:r>
            <a:r>
              <a:rPr lang="nl-NL" dirty="0" err="1">
                <a:solidFill>
                  <a:schemeClr val="bg1"/>
                </a:solidFill>
              </a:rPr>
              <a:t>t.h.w.baeck</a:t>
            </a:r>
            <a:r>
              <a:rPr lang="nl-NL" dirty="0">
                <a:solidFill>
                  <a:schemeClr val="bg1"/>
                </a:solidFill>
              </a:rPr>
              <a:t>}@liacs.leidenuniv.nl</a:t>
            </a:r>
            <a:endParaRPr lang="en-GB" dirty="0">
              <a:solidFill>
                <a:schemeClr val="bg1"/>
              </a:solidFill>
            </a:endParaRPr>
          </a:p>
        </p:txBody>
      </p:sp>
      <p:sp>
        <p:nvSpPr>
          <p:cNvPr id="3" name="Slide Number Placeholder 2">
            <a:extLst>
              <a:ext uri="{FF2B5EF4-FFF2-40B4-BE49-F238E27FC236}">
                <a16:creationId xmlns:a16="http://schemas.microsoft.com/office/drawing/2014/main" id="{01873FC9-4EB4-4DAB-8A3E-B819344372AD}"/>
              </a:ext>
            </a:extLst>
          </p:cNvPr>
          <p:cNvSpPr>
            <a:spLocks noGrp="1"/>
          </p:cNvSpPr>
          <p:nvPr>
            <p:ph type="sldNum" sz="quarter" idx="4"/>
          </p:nvPr>
        </p:nvSpPr>
        <p:spPr/>
        <p:txBody>
          <a:bodyPr/>
          <a:lstStyle/>
          <a:p>
            <a:fld id="{5EE7099E-8998-4851-915A-4F4831808297}" type="slidenum">
              <a:rPr lang="nl-NL" smtClean="0"/>
              <a:pPr/>
              <a:t>28</a:t>
            </a:fld>
            <a:endParaRPr lang="nl-NL"/>
          </a:p>
        </p:txBody>
      </p:sp>
    </p:spTree>
    <p:extLst>
      <p:ext uri="{BB962C8B-B14F-4D97-AF65-F5344CB8AC3E}">
        <p14:creationId xmlns:p14="http://schemas.microsoft.com/office/powerpoint/2010/main" val="274602991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a:t>Introduction</a:t>
            </a:r>
          </a:p>
        </p:txBody>
      </p:sp>
      <p:sp>
        <p:nvSpPr>
          <p:cNvPr id="8" name="Tijdelijke aanduiding voor verticale tekst 7"/>
          <p:cNvSpPr>
            <a:spLocks noGrp="1"/>
          </p:cNvSpPr>
          <p:nvPr>
            <p:ph type="body" orient="vert" idx="1"/>
          </p:nvPr>
        </p:nvSpPr>
        <p:spPr/>
        <p:txBody>
          <a:bodyPr/>
          <a:lstStyle/>
          <a:p>
            <a:pPr lvl="3"/>
            <a:r>
              <a:rPr lang="en-GB" dirty="0"/>
              <a:t>Recent survey mentions [17]</a:t>
            </a:r>
          </a:p>
          <a:p>
            <a:pPr marL="285750" lvl="3" indent="-285750">
              <a:buFont typeface="Arial" panose="020B0604020202020204" pitchFamily="34" charset="0"/>
              <a:buChar char="•"/>
            </a:pPr>
            <a:r>
              <a:rPr lang="en-GB" b="0" dirty="0"/>
              <a:t>Continuous optimization variables</a:t>
            </a:r>
          </a:p>
          <a:p>
            <a:pPr marL="285750" lvl="3" indent="-285750">
              <a:buFont typeface="Arial" panose="020B0604020202020204" pitchFamily="34" charset="0"/>
              <a:buChar char="•"/>
            </a:pPr>
            <a:r>
              <a:rPr lang="en-GB" b="0" dirty="0"/>
              <a:t>Constraints</a:t>
            </a:r>
          </a:p>
          <a:p>
            <a:pPr marL="285750" lvl="3" indent="-285750">
              <a:buFont typeface="Arial" panose="020B0604020202020204" pitchFamily="34" charset="0"/>
              <a:buChar char="•"/>
            </a:pPr>
            <a:r>
              <a:rPr lang="en-GB" b="0" dirty="0"/>
              <a:t>One or more objectives</a:t>
            </a:r>
          </a:p>
          <a:p>
            <a:pPr marL="285750" lvl="3" indent="-285750">
              <a:buFont typeface="Arial" panose="020B0604020202020204" pitchFamily="34" charset="0"/>
              <a:buChar char="•"/>
            </a:pPr>
            <a:r>
              <a:rPr lang="en-GB" b="0" dirty="0"/>
              <a:t>Topological characteristics of objective space are unknown</a:t>
            </a:r>
          </a:p>
          <a:p>
            <a:pPr marL="285750" lvl="3" indent="-285750">
              <a:buFont typeface="Arial" panose="020B0604020202020204" pitchFamily="34" charset="0"/>
              <a:buChar char="•"/>
            </a:pPr>
            <a:r>
              <a:rPr lang="en-GB" b="0" dirty="0"/>
              <a:t>Long evaluation times</a:t>
            </a:r>
          </a:p>
          <a:p>
            <a:pPr marL="285750" lvl="3" indent="-285750">
              <a:buFont typeface="Arial" panose="020B0604020202020204" pitchFamily="34" charset="0"/>
              <a:buChar char="•"/>
            </a:pPr>
            <a:endParaRPr lang="en-GB" dirty="0"/>
          </a:p>
          <a:p>
            <a:pPr lvl="3"/>
            <a:r>
              <a:rPr lang="en-GB" sz="2000" dirty="0"/>
              <a:t>Constrained Multi-objective problem:</a:t>
            </a:r>
          </a:p>
          <a:p>
            <a:endParaRPr lang="nl-NL" dirty="0"/>
          </a:p>
          <a:p>
            <a:endParaRPr lang="nl-NL" dirty="0"/>
          </a:p>
          <a:p>
            <a:endParaRPr lang="nl-NL" dirty="0"/>
          </a:p>
          <a:p>
            <a:pPr marL="0" indent="0">
              <a:buNone/>
            </a:pPr>
            <a:endParaRPr lang="nl-NL" dirty="0"/>
          </a:p>
          <a:p>
            <a:pPr marL="0" indent="0">
              <a:buNone/>
            </a:pPr>
            <a:endParaRPr lang="nl-NL" dirty="0"/>
          </a:p>
          <a:p>
            <a:pPr marL="0" indent="0">
              <a:buNone/>
            </a:pPr>
            <a:endParaRPr lang="nl-NL" dirty="0"/>
          </a:p>
          <a:p>
            <a:endParaRPr lang="nl-NL" dirty="0"/>
          </a:p>
          <a:p>
            <a:endParaRPr lang="nl-NL" dirty="0"/>
          </a:p>
        </p:txBody>
      </p:sp>
      <p:pic>
        <p:nvPicPr>
          <p:cNvPr id="4" name="Picture 3">
            <a:extLst>
              <a:ext uri="{FF2B5EF4-FFF2-40B4-BE49-F238E27FC236}">
                <a16:creationId xmlns:a16="http://schemas.microsoft.com/office/drawing/2014/main" id="{88680C20-E9FE-4098-BE0B-40FEA6833293}"/>
              </a:ext>
            </a:extLst>
          </p:cNvPr>
          <p:cNvPicPr>
            <a:picLocks noChangeAspect="1"/>
          </p:cNvPicPr>
          <p:nvPr/>
        </p:nvPicPr>
        <p:blipFill>
          <a:blip r:embed="rId3">
            <a:duotone>
              <a:schemeClr val="bg2">
                <a:shade val="45000"/>
                <a:satMod val="135000"/>
              </a:schemeClr>
              <a:prstClr val="white"/>
            </a:duotone>
          </a:blip>
          <a:stretch>
            <a:fillRect/>
          </a:stretch>
        </p:blipFill>
        <p:spPr>
          <a:xfrm>
            <a:off x="2391210" y="4409728"/>
            <a:ext cx="7415929" cy="1539552"/>
          </a:xfrm>
          <a:prstGeom prst="rect">
            <a:avLst/>
          </a:prstGeom>
        </p:spPr>
      </p:pic>
      <p:sp>
        <p:nvSpPr>
          <p:cNvPr id="3" name="Slide Number Placeholder 2">
            <a:extLst>
              <a:ext uri="{FF2B5EF4-FFF2-40B4-BE49-F238E27FC236}">
                <a16:creationId xmlns:a16="http://schemas.microsoft.com/office/drawing/2014/main" id="{65D15E6E-6BA9-4775-9C98-72B132910027}"/>
              </a:ext>
            </a:extLst>
          </p:cNvPr>
          <p:cNvSpPr>
            <a:spLocks noGrp="1"/>
          </p:cNvSpPr>
          <p:nvPr>
            <p:ph type="sldNum" sz="quarter" idx="4"/>
          </p:nvPr>
        </p:nvSpPr>
        <p:spPr/>
        <p:txBody>
          <a:bodyPr/>
          <a:lstStyle/>
          <a:p>
            <a:fld id="{5EE7099E-8998-4851-915A-4F4831808297}" type="slidenum">
              <a:rPr lang="nl-NL" smtClean="0"/>
              <a:pPr/>
              <a:t>3</a:t>
            </a:fld>
            <a:endParaRPr lang="nl-NL" dirty="0"/>
          </a:p>
        </p:txBody>
      </p:sp>
      <p:sp>
        <p:nvSpPr>
          <p:cNvPr id="9" name="TextBox 8">
            <a:extLst>
              <a:ext uri="{FF2B5EF4-FFF2-40B4-BE49-F238E27FC236}">
                <a16:creationId xmlns:a16="http://schemas.microsoft.com/office/drawing/2014/main" id="{F2A0B8AA-2B2B-4BDE-8344-5B649428425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72086744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a:t>Introduction</a:t>
            </a:r>
          </a:p>
        </p:txBody>
      </p:sp>
      <p:sp>
        <p:nvSpPr>
          <p:cNvPr id="8" name="Tijdelijke aanduiding voor verticale tekst 7"/>
          <p:cNvSpPr>
            <a:spLocks noGrp="1"/>
          </p:cNvSpPr>
          <p:nvPr>
            <p:ph type="body" orient="vert" idx="1"/>
          </p:nvPr>
        </p:nvSpPr>
        <p:spPr/>
        <p:txBody>
          <a:bodyPr/>
          <a:lstStyle/>
          <a:p>
            <a:pPr lvl="3"/>
            <a:r>
              <a:rPr lang="en-GB" dirty="0"/>
              <a:t>Recent survey mentions [17]</a:t>
            </a:r>
          </a:p>
          <a:p>
            <a:pPr marL="285750" lvl="3" indent="-285750">
              <a:buFont typeface="Arial" panose="020B0604020202020204" pitchFamily="34" charset="0"/>
              <a:buChar char="•"/>
            </a:pPr>
            <a:r>
              <a:rPr lang="en-GB" b="0" dirty="0"/>
              <a:t>Continuous optimization variables</a:t>
            </a:r>
          </a:p>
          <a:p>
            <a:pPr marL="285750" lvl="3" indent="-285750">
              <a:buFont typeface="Arial" panose="020B0604020202020204" pitchFamily="34" charset="0"/>
              <a:buChar char="•"/>
            </a:pPr>
            <a:r>
              <a:rPr lang="en-GB" b="0" dirty="0"/>
              <a:t>Constraints</a:t>
            </a:r>
          </a:p>
          <a:p>
            <a:pPr marL="285750" lvl="3" indent="-285750">
              <a:buFont typeface="Arial" panose="020B0604020202020204" pitchFamily="34" charset="0"/>
              <a:buChar char="•"/>
            </a:pPr>
            <a:r>
              <a:rPr lang="en-GB" b="0" dirty="0"/>
              <a:t>One or more objectives</a:t>
            </a:r>
            <a:endParaRPr lang="en-GB" dirty="0"/>
          </a:p>
          <a:p>
            <a:pPr marL="285750" lvl="3" indent="-285750">
              <a:buFont typeface="Arial" panose="020B0604020202020204" pitchFamily="34" charset="0"/>
              <a:buChar char="•"/>
            </a:pPr>
            <a:r>
              <a:rPr lang="en-GB" b="0" dirty="0"/>
              <a:t>Topological characteristics of objective space are unknown</a:t>
            </a:r>
          </a:p>
          <a:p>
            <a:pPr marL="285750" lvl="3" indent="-285750">
              <a:buFont typeface="Arial" panose="020B0604020202020204" pitchFamily="34" charset="0"/>
              <a:buChar char="•"/>
            </a:pPr>
            <a:r>
              <a:rPr lang="en-GB" b="0" dirty="0"/>
              <a:t>Long evaluation times</a:t>
            </a:r>
          </a:p>
          <a:p>
            <a:pPr lvl="3"/>
            <a:endParaRPr lang="en-GB" dirty="0"/>
          </a:p>
          <a:p>
            <a:pPr lvl="3"/>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pic>
        <p:nvPicPr>
          <p:cNvPr id="9" name="Picture 8">
            <a:extLst>
              <a:ext uri="{FF2B5EF4-FFF2-40B4-BE49-F238E27FC236}">
                <a16:creationId xmlns:a16="http://schemas.microsoft.com/office/drawing/2014/main" id="{39D230FD-B0BE-46BE-83AD-F21D4D63DA0A}"/>
              </a:ext>
            </a:extLst>
          </p:cNvPr>
          <p:cNvPicPr>
            <a:picLocks noChangeAspect="1"/>
          </p:cNvPicPr>
          <p:nvPr/>
        </p:nvPicPr>
        <p:blipFill>
          <a:blip r:embed="rId3">
            <a:duotone>
              <a:schemeClr val="bg2">
                <a:shade val="45000"/>
                <a:satMod val="135000"/>
              </a:schemeClr>
              <a:prstClr val="white"/>
            </a:duotone>
          </a:blip>
          <a:stretch>
            <a:fillRect/>
          </a:stretch>
        </p:blipFill>
        <p:spPr>
          <a:xfrm>
            <a:off x="288030" y="3680086"/>
            <a:ext cx="11622286" cy="1837146"/>
          </a:xfrm>
          <a:prstGeom prst="rect">
            <a:avLst/>
          </a:prstGeom>
        </p:spPr>
      </p:pic>
      <p:sp>
        <p:nvSpPr>
          <p:cNvPr id="3" name="Slide Number Placeholder 2">
            <a:extLst>
              <a:ext uri="{FF2B5EF4-FFF2-40B4-BE49-F238E27FC236}">
                <a16:creationId xmlns:a16="http://schemas.microsoft.com/office/drawing/2014/main" id="{3439D5A3-48A7-41FC-935D-15893F68628E}"/>
              </a:ext>
            </a:extLst>
          </p:cNvPr>
          <p:cNvSpPr>
            <a:spLocks noGrp="1"/>
          </p:cNvSpPr>
          <p:nvPr>
            <p:ph type="sldNum" sz="quarter" idx="4"/>
          </p:nvPr>
        </p:nvSpPr>
        <p:spPr/>
        <p:txBody>
          <a:bodyPr/>
          <a:lstStyle/>
          <a:p>
            <a:fld id="{5EE7099E-8998-4851-915A-4F4831808297}" type="slidenum">
              <a:rPr lang="nl-NL" smtClean="0"/>
              <a:pPr/>
              <a:t>4</a:t>
            </a:fld>
            <a:endParaRPr lang="nl-NL"/>
          </a:p>
        </p:txBody>
      </p:sp>
      <p:sp>
        <p:nvSpPr>
          <p:cNvPr id="10" name="TextBox 9">
            <a:extLst>
              <a:ext uri="{FF2B5EF4-FFF2-40B4-BE49-F238E27FC236}">
                <a16:creationId xmlns:a16="http://schemas.microsoft.com/office/drawing/2014/main" id="{3731A7DD-DBC8-43AF-BA12-DBB5C2F80439}"/>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38563360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Ship</a:t>
            </a:r>
            <a:r>
              <a:rPr lang="nl-NL" dirty="0"/>
              <a:t> Design Case</a:t>
            </a:r>
          </a:p>
        </p:txBody>
      </p:sp>
      <p:sp>
        <p:nvSpPr>
          <p:cNvPr id="3" name="Slide Number Placeholder 2">
            <a:extLst>
              <a:ext uri="{FF2B5EF4-FFF2-40B4-BE49-F238E27FC236}">
                <a16:creationId xmlns:a16="http://schemas.microsoft.com/office/drawing/2014/main" id="{8F409194-5035-467D-8819-991F9AB0188F}"/>
              </a:ext>
            </a:extLst>
          </p:cNvPr>
          <p:cNvSpPr>
            <a:spLocks noGrp="1"/>
          </p:cNvSpPr>
          <p:nvPr>
            <p:ph type="sldNum" sz="quarter" idx="4"/>
          </p:nvPr>
        </p:nvSpPr>
        <p:spPr/>
        <p:txBody>
          <a:bodyPr/>
          <a:lstStyle/>
          <a:p>
            <a:fld id="{5EE7099E-8998-4851-915A-4F4831808297}" type="slidenum">
              <a:rPr lang="nl-NL" smtClean="0"/>
              <a:pPr/>
              <a:t>5</a:t>
            </a:fld>
            <a:endParaRPr lang="nl-NL"/>
          </a:p>
        </p:txBody>
      </p:sp>
      <p:sp>
        <p:nvSpPr>
          <p:cNvPr id="11" name="TextBox 10">
            <a:extLst>
              <a:ext uri="{FF2B5EF4-FFF2-40B4-BE49-F238E27FC236}">
                <a16:creationId xmlns:a16="http://schemas.microsoft.com/office/drawing/2014/main" id="{80599774-F78D-4292-AD04-8067786963B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4100" name="Picture 4">
            <a:extLst>
              <a:ext uri="{FF2B5EF4-FFF2-40B4-BE49-F238E27FC236}">
                <a16:creationId xmlns:a16="http://schemas.microsoft.com/office/drawing/2014/main" id="{D70B7843-AD76-44EE-A4E4-8E348BF822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419" y="666477"/>
            <a:ext cx="6222729" cy="36410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3D7C298F-5739-43D2-A081-0B01DB71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12" y="1052736"/>
            <a:ext cx="5616623" cy="32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1264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Ship</a:t>
            </a:r>
            <a:r>
              <a:rPr lang="nl-NL" dirty="0"/>
              <a:t> Design Case</a:t>
            </a:r>
          </a:p>
        </p:txBody>
      </p:sp>
      <p:sp>
        <p:nvSpPr>
          <p:cNvPr id="3" name="Slide Number Placeholder 2">
            <a:extLst>
              <a:ext uri="{FF2B5EF4-FFF2-40B4-BE49-F238E27FC236}">
                <a16:creationId xmlns:a16="http://schemas.microsoft.com/office/drawing/2014/main" id="{8F409194-5035-467D-8819-991F9AB0188F}"/>
              </a:ext>
            </a:extLst>
          </p:cNvPr>
          <p:cNvSpPr>
            <a:spLocks noGrp="1"/>
          </p:cNvSpPr>
          <p:nvPr>
            <p:ph type="sldNum" sz="quarter" idx="4"/>
          </p:nvPr>
        </p:nvSpPr>
        <p:spPr/>
        <p:txBody>
          <a:bodyPr/>
          <a:lstStyle/>
          <a:p>
            <a:fld id="{5EE7099E-8998-4851-915A-4F4831808297}" type="slidenum">
              <a:rPr lang="nl-NL" smtClean="0"/>
              <a:pPr/>
              <a:t>6</a:t>
            </a:fld>
            <a:endParaRPr lang="nl-NL"/>
          </a:p>
        </p:txBody>
      </p:sp>
      <p:sp>
        <p:nvSpPr>
          <p:cNvPr id="11" name="TextBox 10">
            <a:extLst>
              <a:ext uri="{FF2B5EF4-FFF2-40B4-BE49-F238E27FC236}">
                <a16:creationId xmlns:a16="http://schemas.microsoft.com/office/drawing/2014/main" id="{80599774-F78D-4292-AD04-8067786963B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4100" name="Picture 4">
            <a:extLst>
              <a:ext uri="{FF2B5EF4-FFF2-40B4-BE49-F238E27FC236}">
                <a16:creationId xmlns:a16="http://schemas.microsoft.com/office/drawing/2014/main" id="{D70B7843-AD76-44EE-A4E4-8E348BF822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419" y="666477"/>
            <a:ext cx="6222729" cy="36410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raphical user interface, application, website&#10;&#10;Description automatically generated">
            <a:extLst>
              <a:ext uri="{FF2B5EF4-FFF2-40B4-BE49-F238E27FC236}">
                <a16:creationId xmlns:a16="http://schemas.microsoft.com/office/drawing/2014/main" id="{D5B98203-C45F-4E4F-AB3A-7511A064801B}"/>
              </a:ext>
            </a:extLst>
          </p:cNvPr>
          <p:cNvPicPr>
            <a:picLocks noChangeAspect="1"/>
          </p:cNvPicPr>
          <p:nvPr/>
        </p:nvPicPr>
        <p:blipFill>
          <a:blip r:embed="rId4"/>
          <a:stretch>
            <a:fillRect/>
          </a:stretch>
        </p:blipFill>
        <p:spPr>
          <a:xfrm>
            <a:off x="10787" y="4480189"/>
            <a:ext cx="12192000" cy="1786128"/>
          </a:xfrm>
          <a:prstGeom prst="rect">
            <a:avLst/>
          </a:prstGeom>
        </p:spPr>
      </p:pic>
      <p:sp>
        <p:nvSpPr>
          <p:cNvPr id="8" name="Tijdelijke aanduiding voor verticale tekst 7">
            <a:extLst>
              <a:ext uri="{FF2B5EF4-FFF2-40B4-BE49-F238E27FC236}">
                <a16:creationId xmlns:a16="http://schemas.microsoft.com/office/drawing/2014/main" id="{FEBBFB51-5418-4275-85E7-E5C8FA1F28A9}"/>
              </a:ext>
            </a:extLst>
          </p:cNvPr>
          <p:cNvSpPr>
            <a:spLocks noGrp="1"/>
          </p:cNvSpPr>
          <p:nvPr>
            <p:ph type="body" orient="vert" idx="1"/>
          </p:nvPr>
        </p:nvSpPr>
        <p:spPr>
          <a:xfrm>
            <a:off x="404662" y="1252836"/>
            <a:ext cx="11389023" cy="4795836"/>
          </a:xfrm>
        </p:spPr>
        <p:txBody>
          <a:bodyPr>
            <a:normAutofit/>
          </a:bodyPr>
          <a:lstStyle/>
          <a:p>
            <a:r>
              <a:rPr lang="en-GB" sz="2000" dirty="0" err="1"/>
              <a:t>Aftship</a:t>
            </a:r>
            <a:r>
              <a:rPr lang="en-GB" sz="2000" dirty="0"/>
              <a:t> length</a:t>
            </a:r>
          </a:p>
          <a:p>
            <a:r>
              <a:rPr lang="en-GB" sz="2000" dirty="0"/>
              <a:t>Midship length</a:t>
            </a:r>
          </a:p>
          <a:p>
            <a:r>
              <a:rPr lang="en-GB" sz="2000" dirty="0" err="1"/>
              <a:t>Foreward</a:t>
            </a:r>
            <a:r>
              <a:rPr lang="en-GB" sz="2000" dirty="0"/>
              <a:t> ship length</a:t>
            </a:r>
          </a:p>
          <a:p>
            <a:r>
              <a:rPr lang="en-GB" sz="2000" dirty="0"/>
              <a:t>Beam at waterline</a:t>
            </a:r>
          </a:p>
          <a:p>
            <a:r>
              <a:rPr lang="en-GB" sz="2000" dirty="0"/>
              <a:t>Draught</a:t>
            </a:r>
          </a:p>
        </p:txBody>
      </p:sp>
    </p:spTree>
    <p:extLst>
      <p:ext uri="{BB962C8B-B14F-4D97-AF65-F5344CB8AC3E}">
        <p14:creationId xmlns:p14="http://schemas.microsoft.com/office/powerpoint/2010/main" val="317116289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a:t>Ship</a:t>
            </a:r>
            <a:r>
              <a:rPr lang="nl-NL" dirty="0"/>
              <a:t> Design Case</a:t>
            </a:r>
          </a:p>
        </p:txBody>
      </p:sp>
      <p:sp>
        <p:nvSpPr>
          <p:cNvPr id="3" name="Slide Number Placeholder 2">
            <a:extLst>
              <a:ext uri="{FF2B5EF4-FFF2-40B4-BE49-F238E27FC236}">
                <a16:creationId xmlns:a16="http://schemas.microsoft.com/office/drawing/2014/main" id="{8F409194-5035-467D-8819-991F9AB0188F}"/>
              </a:ext>
            </a:extLst>
          </p:cNvPr>
          <p:cNvSpPr>
            <a:spLocks noGrp="1"/>
          </p:cNvSpPr>
          <p:nvPr>
            <p:ph type="sldNum" sz="quarter" idx="4"/>
          </p:nvPr>
        </p:nvSpPr>
        <p:spPr/>
        <p:txBody>
          <a:bodyPr/>
          <a:lstStyle/>
          <a:p>
            <a:fld id="{5EE7099E-8998-4851-915A-4F4831808297}" type="slidenum">
              <a:rPr lang="nl-NL" smtClean="0"/>
              <a:pPr/>
              <a:t>7</a:t>
            </a:fld>
            <a:endParaRPr lang="nl-NL"/>
          </a:p>
        </p:txBody>
      </p:sp>
      <p:sp>
        <p:nvSpPr>
          <p:cNvPr id="11" name="TextBox 10">
            <a:extLst>
              <a:ext uri="{FF2B5EF4-FFF2-40B4-BE49-F238E27FC236}">
                <a16:creationId xmlns:a16="http://schemas.microsoft.com/office/drawing/2014/main" id="{80599774-F78D-4292-AD04-8067786963B8}"/>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pic>
        <p:nvPicPr>
          <p:cNvPr id="8" name="Content Placeholder 9">
            <a:extLst>
              <a:ext uri="{FF2B5EF4-FFF2-40B4-BE49-F238E27FC236}">
                <a16:creationId xmlns:a16="http://schemas.microsoft.com/office/drawing/2014/main" id="{42F389E5-92A9-4CBC-83BD-8E321A7F9D00}"/>
              </a:ext>
            </a:extLst>
          </p:cNvPr>
          <p:cNvPicPr>
            <a:picLocks noChangeAspect="1"/>
          </p:cNvPicPr>
          <p:nvPr/>
        </p:nvPicPr>
        <p:blipFill rotWithShape="1">
          <a:blip r:embed="rId3"/>
          <a:srcRect l="889" t="43859" r="31982" b="3507"/>
          <a:stretch/>
        </p:blipFill>
        <p:spPr>
          <a:xfrm>
            <a:off x="5645940" y="4047223"/>
            <a:ext cx="6255325" cy="2155371"/>
          </a:xfrm>
          <a:prstGeom prst="rect">
            <a:avLst/>
          </a:prstGeom>
        </p:spPr>
      </p:pic>
      <p:pic>
        <p:nvPicPr>
          <p:cNvPr id="9" name="Picture 8">
            <a:extLst>
              <a:ext uri="{FF2B5EF4-FFF2-40B4-BE49-F238E27FC236}">
                <a16:creationId xmlns:a16="http://schemas.microsoft.com/office/drawing/2014/main" id="{B578ED44-0511-4A8B-9079-CA800238E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86" y="1901543"/>
            <a:ext cx="4989152" cy="44790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17B45C98-F166-4B72-8DF8-A81A80D7D59C}"/>
              </a:ext>
            </a:extLst>
          </p:cNvPr>
          <p:cNvSpPr txBox="1"/>
          <p:nvPr/>
        </p:nvSpPr>
        <p:spPr>
          <a:xfrm>
            <a:off x="8021035" y="4323249"/>
            <a:ext cx="3148234" cy="369332"/>
          </a:xfrm>
          <a:prstGeom prst="rect">
            <a:avLst/>
          </a:prstGeom>
          <a:noFill/>
        </p:spPr>
        <p:txBody>
          <a:bodyPr wrap="none" rtlCol="0">
            <a:spAutoFit/>
          </a:bodyPr>
          <a:lstStyle>
            <a:defPPr>
              <a:defRPr lang="nl-NL"/>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GB" dirty="0"/>
              <a:t>Ship resistance at service speed</a:t>
            </a:r>
          </a:p>
        </p:txBody>
      </p:sp>
      <p:pic>
        <p:nvPicPr>
          <p:cNvPr id="12" name="Picture 11">
            <a:extLst>
              <a:ext uri="{FF2B5EF4-FFF2-40B4-BE49-F238E27FC236}">
                <a16:creationId xmlns:a16="http://schemas.microsoft.com/office/drawing/2014/main" id="{8F179580-8C4F-4D4D-A54D-3FD9BF475D83}"/>
              </a:ext>
            </a:extLst>
          </p:cNvPr>
          <p:cNvPicPr>
            <a:picLocks noChangeAspect="1"/>
          </p:cNvPicPr>
          <p:nvPr/>
        </p:nvPicPr>
        <p:blipFill>
          <a:blip r:embed="rId5"/>
          <a:stretch>
            <a:fillRect/>
          </a:stretch>
        </p:blipFill>
        <p:spPr>
          <a:xfrm>
            <a:off x="6214223" y="116632"/>
            <a:ext cx="4669572" cy="2988940"/>
          </a:xfrm>
          <a:prstGeom prst="rect">
            <a:avLst/>
          </a:prstGeom>
        </p:spPr>
      </p:pic>
      <p:pic>
        <p:nvPicPr>
          <p:cNvPr id="13" name="Picture 12">
            <a:extLst>
              <a:ext uri="{FF2B5EF4-FFF2-40B4-BE49-F238E27FC236}">
                <a16:creationId xmlns:a16="http://schemas.microsoft.com/office/drawing/2014/main" id="{250FF3E6-FD96-4FF2-8B91-12AB954C54DD}"/>
              </a:ext>
            </a:extLst>
          </p:cNvPr>
          <p:cNvPicPr>
            <a:picLocks noChangeAspect="1"/>
          </p:cNvPicPr>
          <p:nvPr/>
        </p:nvPicPr>
        <p:blipFill>
          <a:blip r:embed="rId6"/>
          <a:stretch>
            <a:fillRect/>
          </a:stretch>
        </p:blipFill>
        <p:spPr>
          <a:xfrm>
            <a:off x="5423017" y="490826"/>
            <a:ext cx="1772976" cy="1334007"/>
          </a:xfrm>
          <a:prstGeom prst="rect">
            <a:avLst/>
          </a:prstGeom>
        </p:spPr>
      </p:pic>
      <p:pic>
        <p:nvPicPr>
          <p:cNvPr id="14" name="Picture 13">
            <a:extLst>
              <a:ext uri="{FF2B5EF4-FFF2-40B4-BE49-F238E27FC236}">
                <a16:creationId xmlns:a16="http://schemas.microsoft.com/office/drawing/2014/main" id="{2EB7FF9B-5679-4D20-AEB8-908A32C138D3}"/>
              </a:ext>
            </a:extLst>
          </p:cNvPr>
          <p:cNvPicPr>
            <a:picLocks noChangeAspect="1"/>
          </p:cNvPicPr>
          <p:nvPr/>
        </p:nvPicPr>
        <p:blipFill>
          <a:blip r:embed="rId7"/>
          <a:stretch>
            <a:fillRect/>
          </a:stretch>
        </p:blipFill>
        <p:spPr>
          <a:xfrm>
            <a:off x="10024420" y="567372"/>
            <a:ext cx="1876845" cy="1158097"/>
          </a:xfrm>
          <a:prstGeom prst="rect">
            <a:avLst/>
          </a:prstGeom>
          <a:ln>
            <a:solidFill>
              <a:schemeClr val="accent1">
                <a:lumMod val="50000"/>
              </a:schemeClr>
            </a:solidFill>
          </a:ln>
        </p:spPr>
      </p:pic>
      <p:grpSp>
        <p:nvGrpSpPr>
          <p:cNvPr id="16" name="Group 15">
            <a:extLst>
              <a:ext uri="{FF2B5EF4-FFF2-40B4-BE49-F238E27FC236}">
                <a16:creationId xmlns:a16="http://schemas.microsoft.com/office/drawing/2014/main" id="{AE882A38-99CC-4085-AD78-1BA2577595CE}"/>
              </a:ext>
            </a:extLst>
          </p:cNvPr>
          <p:cNvGrpSpPr/>
          <p:nvPr/>
        </p:nvGrpSpPr>
        <p:grpSpPr>
          <a:xfrm>
            <a:off x="7195993" y="2884542"/>
            <a:ext cx="2958681" cy="1117461"/>
            <a:chOff x="6175644" y="4497457"/>
            <a:chExt cx="3488120" cy="1738480"/>
          </a:xfrm>
        </p:grpSpPr>
        <p:pic>
          <p:nvPicPr>
            <p:cNvPr id="18" name="Picture 17">
              <a:extLst>
                <a:ext uri="{FF2B5EF4-FFF2-40B4-BE49-F238E27FC236}">
                  <a16:creationId xmlns:a16="http://schemas.microsoft.com/office/drawing/2014/main" id="{E44F6597-41AE-423C-8C48-2712FB903ED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175644" y="4497457"/>
              <a:ext cx="1782216" cy="1738480"/>
            </a:xfrm>
            <a:prstGeom prst="rect">
              <a:avLst/>
            </a:prstGeom>
          </p:spPr>
        </p:pic>
        <p:pic>
          <p:nvPicPr>
            <p:cNvPr id="19" name="Picture 18">
              <a:extLst>
                <a:ext uri="{FF2B5EF4-FFF2-40B4-BE49-F238E27FC236}">
                  <a16:creationId xmlns:a16="http://schemas.microsoft.com/office/drawing/2014/main" id="{F233F3A8-BA26-4FFD-97C7-2B144336E9A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112652" y="4810541"/>
              <a:ext cx="1551112" cy="1178060"/>
            </a:xfrm>
            <a:prstGeom prst="rect">
              <a:avLst/>
            </a:prstGeom>
          </p:spPr>
        </p:pic>
      </p:grpSp>
      <p:sp>
        <p:nvSpPr>
          <p:cNvPr id="17" name="Rectangle 16">
            <a:extLst>
              <a:ext uri="{FF2B5EF4-FFF2-40B4-BE49-F238E27FC236}">
                <a16:creationId xmlns:a16="http://schemas.microsoft.com/office/drawing/2014/main" id="{CC1DA3F7-64F9-4B01-9B8C-DD9592C835AC}"/>
              </a:ext>
            </a:extLst>
          </p:cNvPr>
          <p:cNvSpPr/>
          <p:nvPr/>
        </p:nvSpPr>
        <p:spPr>
          <a:xfrm>
            <a:off x="9597909" y="2144135"/>
            <a:ext cx="1511705" cy="75723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ln w="76200">
                <a:solidFill>
                  <a:srgbClr val="C00000"/>
                </a:solidFill>
              </a:ln>
            </a:endParaRPr>
          </a:p>
        </p:txBody>
      </p:sp>
    </p:spTree>
    <p:extLst>
      <p:ext uri="{BB962C8B-B14F-4D97-AF65-F5344CB8AC3E}">
        <p14:creationId xmlns:p14="http://schemas.microsoft.com/office/powerpoint/2010/main" val="307940276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Related Work</a:t>
            </a:r>
          </a:p>
        </p:txBody>
      </p:sp>
      <p:sp>
        <p:nvSpPr>
          <p:cNvPr id="7" name="Tijdelijke aanduiding voor verticale tekst 6"/>
          <p:cNvSpPr>
            <a:spLocks noGrp="1"/>
          </p:cNvSpPr>
          <p:nvPr>
            <p:ph type="body" orient="vert" idx="1"/>
          </p:nvPr>
        </p:nvSpPr>
        <p:spPr/>
        <p:txBody>
          <a:bodyPr>
            <a:normAutofit fontScale="92500" lnSpcReduction="10000"/>
          </a:bodyPr>
          <a:lstStyle/>
          <a:p>
            <a:r>
              <a:rPr lang="en-GB" dirty="0"/>
              <a:t>Fast surrogate assisted constraint Optimization Algorithm</a:t>
            </a:r>
          </a:p>
          <a:p>
            <a:pPr lvl="1"/>
            <a:r>
              <a:rPr lang="en-GB" dirty="0"/>
              <a:t>SACOBRA [3]</a:t>
            </a:r>
          </a:p>
          <a:p>
            <a:pPr marL="180975" lvl="1" indent="0">
              <a:buNone/>
            </a:pPr>
            <a:endParaRPr lang="en-GB" dirty="0"/>
          </a:p>
          <a:p>
            <a:r>
              <a:rPr lang="en-GB" dirty="0"/>
              <a:t>Surrogate Assisted Multi Objective Optimization algorithms</a:t>
            </a:r>
          </a:p>
          <a:p>
            <a:pPr lvl="1"/>
            <a:r>
              <a:rPr lang="en-GB" dirty="0"/>
              <a:t>SMS-EGO [21], PAREGO [16], </a:t>
            </a:r>
          </a:p>
          <a:p>
            <a:pPr marL="0" indent="0">
              <a:buNone/>
            </a:pPr>
            <a:endParaRPr lang="en-GB" b="1" dirty="0"/>
          </a:p>
          <a:p>
            <a:r>
              <a:rPr lang="en-GB" dirty="0"/>
              <a:t>Without Meta-modelling</a:t>
            </a:r>
          </a:p>
          <a:p>
            <a:pPr lvl="1"/>
            <a:r>
              <a:rPr lang="en-GB" dirty="0"/>
              <a:t>NSGA-II [10], NSGA-III [15], SPEA2 [30], SMS-EMOA [4]</a:t>
            </a:r>
          </a:p>
          <a:p>
            <a:pPr lvl="1"/>
            <a:endParaRPr lang="en-GB" dirty="0"/>
          </a:p>
          <a:p>
            <a:r>
              <a:rPr lang="en-GB" dirty="0"/>
              <a:t>With kriging Surrogates</a:t>
            </a:r>
          </a:p>
          <a:p>
            <a:pPr lvl="1"/>
            <a:r>
              <a:rPr lang="en-GB" dirty="0"/>
              <a:t>CEGO [29], ECMO [25]</a:t>
            </a:r>
          </a:p>
          <a:p>
            <a:pPr lvl="1"/>
            <a:endParaRPr lang="en-GB" dirty="0"/>
          </a:p>
          <a:p>
            <a:r>
              <a:rPr lang="en-GB" dirty="0"/>
              <a:t>Fulfil all 3 requirements, </a:t>
            </a:r>
          </a:p>
          <a:p>
            <a:pPr lvl="1"/>
            <a:r>
              <a:rPr lang="en-GB" dirty="0"/>
              <a:t>SMES-RBF [8], SA-NSGA-II [5], IC-SA-NSGA-II [5]</a:t>
            </a:r>
          </a:p>
        </p:txBody>
      </p:sp>
      <p:pic>
        <p:nvPicPr>
          <p:cNvPr id="5130" name="Picture 10" descr="Evolutionary Multi-Criterion Optimization | SpringerLink">
            <a:extLst>
              <a:ext uri="{FF2B5EF4-FFF2-40B4-BE49-F238E27FC236}">
                <a16:creationId xmlns:a16="http://schemas.microsoft.com/office/drawing/2014/main" id="{05D83E9F-A9BE-4B4E-B489-AE27B16DE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223" y="2015623"/>
            <a:ext cx="2914650" cy="44100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mazon.com: Evolutionary Multi-Criterion Optimization: 9th International  Conference, EMO 2017, Münster, Germany, March 19-22, 2017, Proceedings  (Lecture Notes in Computer Science Book 10173) eBook: Trautmann, Heike,  Rudolph, Günter, Klamroth, Kathrin ...">
            <a:extLst>
              <a:ext uri="{FF2B5EF4-FFF2-40B4-BE49-F238E27FC236}">
                <a16:creationId xmlns:a16="http://schemas.microsoft.com/office/drawing/2014/main" id="{06C09B4B-BC45-45FB-A7C1-F047E2D130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277" y="1517711"/>
            <a:ext cx="2914651" cy="441954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Evolutionary Multi-Criterion Optimization: 8th International Conference, EMO  2015, Guimarães, Portugal, March 29 --April 1, 2015. Proceedings, Part I  (Lecture Notes in Computer Science (9018)): Gaspar-Cunha, António,  Henggeler Antunes, Carlos, Coello ...">
            <a:extLst>
              <a:ext uri="{FF2B5EF4-FFF2-40B4-BE49-F238E27FC236}">
                <a16:creationId xmlns:a16="http://schemas.microsoft.com/office/drawing/2014/main" id="{DF46551F-4643-4A5C-89F0-881914B5D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3091" y="791526"/>
            <a:ext cx="2924892" cy="438294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Evolutionary Multi-Criterion Optimization: 7th International Conference, EMO  2013, Sheffield, UK, March 19-22, 2013. Proceedings (Lecture Notes in  Computer Science (7811)): Purshouse, Robin, Fleming, Peter, Fonseca, Carlos  M., Greco, Salvatore, Shaw ...">
            <a:extLst>
              <a:ext uri="{FF2B5EF4-FFF2-40B4-BE49-F238E27FC236}">
                <a16:creationId xmlns:a16="http://schemas.microsoft.com/office/drawing/2014/main" id="{BD3BF800-7DC0-4907-86CE-8F56D95A1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9321" y="188640"/>
            <a:ext cx="2855566" cy="42790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6A81CC7-110A-408E-A5A8-D9F7849CF2EA}"/>
              </a:ext>
            </a:extLst>
          </p:cNvPr>
          <p:cNvSpPr>
            <a:spLocks noGrp="1"/>
          </p:cNvSpPr>
          <p:nvPr>
            <p:ph type="sldNum" sz="quarter" idx="4"/>
          </p:nvPr>
        </p:nvSpPr>
        <p:spPr/>
        <p:txBody>
          <a:bodyPr/>
          <a:lstStyle/>
          <a:p>
            <a:fld id="{5EE7099E-8998-4851-915A-4F4831808297}" type="slidenum">
              <a:rPr lang="nl-NL" smtClean="0"/>
              <a:pPr/>
              <a:t>8</a:t>
            </a:fld>
            <a:endParaRPr lang="nl-NL"/>
          </a:p>
        </p:txBody>
      </p:sp>
      <p:sp>
        <p:nvSpPr>
          <p:cNvPr id="10" name="TextBox 9">
            <a:extLst>
              <a:ext uri="{FF2B5EF4-FFF2-40B4-BE49-F238E27FC236}">
                <a16:creationId xmlns:a16="http://schemas.microsoft.com/office/drawing/2014/main" id="{55C24479-423D-4ED5-BFAE-718B4412A21E}"/>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4612137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erticale tekst 6"/>
          <p:cNvSpPr>
            <a:spLocks noGrp="1"/>
          </p:cNvSpPr>
          <p:nvPr>
            <p:ph type="body" orient="vert" idx="1"/>
          </p:nvPr>
        </p:nvSpPr>
        <p:spPr/>
        <p:txBody>
          <a:bodyPr>
            <a:normAutofit/>
          </a:bodyPr>
          <a:lstStyle/>
          <a:p>
            <a:endParaRPr lang="en-GB" dirty="0"/>
          </a:p>
          <a:p>
            <a:pPr marL="0" indent="0">
              <a:buNone/>
            </a:pPr>
            <a:endParaRPr lang="en-GB" b="1" dirty="0"/>
          </a:p>
          <a:p>
            <a:pPr marL="0" indent="0">
              <a:buNone/>
            </a:pPr>
            <a:r>
              <a:rPr lang="en-GB" b="1" dirty="0"/>
              <a:t> 	</a:t>
            </a:r>
          </a:p>
          <a:p>
            <a:pPr marL="0" indent="0">
              <a:buNone/>
            </a:pPr>
            <a:r>
              <a:rPr lang="en-GB" b="1" dirty="0"/>
              <a:t>SAMO-COBRA</a:t>
            </a:r>
          </a:p>
          <a:p>
            <a:pPr marL="0" indent="0">
              <a:buNone/>
            </a:pPr>
            <a:r>
              <a:rPr lang="en-GB" b="1" dirty="0"/>
              <a:t>	</a:t>
            </a:r>
          </a:p>
          <a:p>
            <a:pPr marL="0" indent="0">
              <a:buNone/>
            </a:pPr>
            <a:r>
              <a:rPr lang="en-GB" b="1" dirty="0"/>
              <a:t>	Self-Adaptive</a:t>
            </a:r>
          </a:p>
          <a:p>
            <a:pPr marL="0" indent="0">
              <a:buNone/>
            </a:pPr>
            <a:r>
              <a:rPr lang="en-GB" b="1" dirty="0"/>
              <a:t> 	Multi-Objective</a:t>
            </a:r>
          </a:p>
          <a:p>
            <a:pPr marL="0" indent="0">
              <a:buNone/>
            </a:pPr>
            <a:r>
              <a:rPr lang="en-GB" b="1" dirty="0"/>
              <a:t>	Constrained </a:t>
            </a:r>
          </a:p>
          <a:p>
            <a:pPr marL="0" indent="0">
              <a:buNone/>
            </a:pPr>
            <a:r>
              <a:rPr lang="en-GB" b="1" dirty="0"/>
              <a:t>	Optimization algorithm</a:t>
            </a:r>
          </a:p>
          <a:p>
            <a:pPr marL="0" indent="0">
              <a:buNone/>
            </a:pPr>
            <a:r>
              <a:rPr lang="en-GB" b="1" dirty="0"/>
              <a:t>	By using </a:t>
            </a:r>
          </a:p>
          <a:p>
            <a:pPr marL="0" indent="0">
              <a:buNone/>
            </a:pPr>
            <a:r>
              <a:rPr lang="en-GB" b="1" dirty="0"/>
              <a:t>	Radial Basis function Approximations</a:t>
            </a:r>
          </a:p>
          <a:p>
            <a:endParaRPr lang="en-GB" dirty="0"/>
          </a:p>
        </p:txBody>
      </p:sp>
      <p:pic>
        <p:nvPicPr>
          <p:cNvPr id="5" name="Picture 4">
            <a:extLst>
              <a:ext uri="{FF2B5EF4-FFF2-40B4-BE49-F238E27FC236}">
                <a16:creationId xmlns:a16="http://schemas.microsoft.com/office/drawing/2014/main" id="{4407B956-96AA-4DC9-975D-80AB5FF58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59" y="332656"/>
            <a:ext cx="5802615" cy="1543495"/>
          </a:xfrm>
          <a:prstGeom prst="rect">
            <a:avLst/>
          </a:prstGeom>
        </p:spPr>
      </p:pic>
      <p:pic>
        <p:nvPicPr>
          <p:cNvPr id="12" name="Picture 11">
            <a:extLst>
              <a:ext uri="{FF2B5EF4-FFF2-40B4-BE49-F238E27FC236}">
                <a16:creationId xmlns:a16="http://schemas.microsoft.com/office/drawing/2014/main" id="{88840AD1-F01E-4AB8-84FA-D11428945B83}"/>
              </a:ext>
            </a:extLst>
          </p:cNvPr>
          <p:cNvPicPr>
            <a:picLocks noChangeAspect="1"/>
          </p:cNvPicPr>
          <p:nvPr/>
        </p:nvPicPr>
        <p:blipFill rotWithShape="1">
          <a:blip r:embed="rId4"/>
          <a:srcRect t="884"/>
          <a:stretch/>
        </p:blipFill>
        <p:spPr>
          <a:xfrm>
            <a:off x="6855169" y="-27384"/>
            <a:ext cx="5289623" cy="6435525"/>
          </a:xfrm>
          <a:prstGeom prst="rect">
            <a:avLst/>
          </a:prstGeom>
        </p:spPr>
      </p:pic>
      <p:sp>
        <p:nvSpPr>
          <p:cNvPr id="3" name="Slide Number Placeholder 2">
            <a:extLst>
              <a:ext uri="{FF2B5EF4-FFF2-40B4-BE49-F238E27FC236}">
                <a16:creationId xmlns:a16="http://schemas.microsoft.com/office/drawing/2014/main" id="{56CEDC8A-839C-475C-A8ED-D9EB049BAACF}"/>
              </a:ext>
            </a:extLst>
          </p:cNvPr>
          <p:cNvSpPr>
            <a:spLocks noGrp="1"/>
          </p:cNvSpPr>
          <p:nvPr>
            <p:ph type="sldNum" sz="quarter" idx="4"/>
          </p:nvPr>
        </p:nvSpPr>
        <p:spPr/>
        <p:txBody>
          <a:bodyPr/>
          <a:lstStyle/>
          <a:p>
            <a:fld id="{5EE7099E-8998-4851-915A-4F4831808297}" type="slidenum">
              <a:rPr lang="nl-NL" smtClean="0"/>
              <a:pPr/>
              <a:t>9</a:t>
            </a:fld>
            <a:endParaRPr lang="nl-NL"/>
          </a:p>
        </p:txBody>
      </p:sp>
      <p:sp>
        <p:nvSpPr>
          <p:cNvPr id="8" name="TextBox 7">
            <a:extLst>
              <a:ext uri="{FF2B5EF4-FFF2-40B4-BE49-F238E27FC236}">
                <a16:creationId xmlns:a16="http://schemas.microsoft.com/office/drawing/2014/main" id="{07420F50-DE6C-4DAB-B81B-D4C4E7706052}"/>
              </a:ext>
            </a:extLst>
          </p:cNvPr>
          <p:cNvSpPr txBox="1"/>
          <p:nvPr/>
        </p:nvSpPr>
        <p:spPr>
          <a:xfrm>
            <a:off x="8043391" y="6400799"/>
            <a:ext cx="1728192" cy="914400"/>
          </a:xfrm>
          <a:prstGeom prst="rect">
            <a:avLst/>
          </a:prstGeom>
          <a:noFill/>
        </p:spPr>
        <p:txBody>
          <a:bodyPr wrap="none" lIns="108000" tIns="108000" rIns="108000" bIns="108000" rtlCol="0">
            <a:noAutofit/>
          </a:bodyPr>
          <a:lstStyle/>
          <a:p>
            <a:r>
              <a:rPr lang="en-GB" noProof="0" dirty="0">
                <a:solidFill>
                  <a:schemeClr val="bg1"/>
                </a:solidFill>
              </a:rPr>
              <a:t>Roy de Winter</a:t>
            </a:r>
          </a:p>
        </p:txBody>
      </p:sp>
    </p:spTree>
    <p:extLst>
      <p:ext uri="{BB962C8B-B14F-4D97-AF65-F5344CB8AC3E}">
        <p14:creationId xmlns:p14="http://schemas.microsoft.com/office/powerpoint/2010/main" val="2262866099"/>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bce83e47c546ff6ac1b4b362eaa37f0f7a52c"/>
</p:tagLst>
</file>

<file path=ppt/theme/theme1.xml><?xml version="1.0" encoding="utf-8"?>
<a:theme xmlns:a="http://schemas.openxmlformats.org/drawingml/2006/main" name="Corporate template-set Universiteit Leiden">
  <a:themeElements>
    <a:clrScheme name="Universiteit Leiden">
      <a:dk1>
        <a:srgbClr val="000000"/>
      </a:dk1>
      <a:lt1>
        <a:srgbClr val="FFFFFF"/>
      </a:lt1>
      <a:dk2>
        <a:srgbClr val="8592BC"/>
      </a:dk2>
      <a:lt2>
        <a:srgbClr val="001158"/>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108000" rIns="108000" bIns="108000" rtlCol="0">
        <a:noAutofit/>
      </a:bodyPr>
      <a:lstStyle>
        <a:defPPr>
          <a:defRPr noProof="0" dirty="0" err="1" smtClean="0">
            <a:solidFill>
              <a:schemeClr val="bg2"/>
            </a:solidFill>
          </a:defRPr>
        </a:defPPr>
      </a:lstStyle>
    </a:txDef>
  </a:objectDefaults>
  <a:extraClrSchemeLst/>
  <a:extLst>
    <a:ext uri="{05A4C25C-085E-4340-85A3-A5531E510DB2}">
      <thm15:themeFamily xmlns:thm15="http://schemas.microsoft.com/office/thememl/2012/main" name="Presentatie13" id="{780304BA-CDCD-8844-8E6E-7902A21ADE0E}" vid="{D3F50A02-835A-6D46-A99D-9C469D4290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0273F63FA7E042B550D953CD113923" ma:contentTypeVersion="12" ma:contentTypeDescription="Een nieuw document maken." ma:contentTypeScope="" ma:versionID="3aabe76cca354952dfdcf4b3b6ff6be0">
  <xsd:schema xmlns:xsd="http://www.w3.org/2001/XMLSchema" xmlns:xs="http://www.w3.org/2001/XMLSchema" xmlns:p="http://schemas.microsoft.com/office/2006/metadata/properties" xmlns:ns3="78857446-f91b-4f1c-9884-98b805ab6c18" xmlns:ns4="c09f52ec-79f8-4dbe-b165-6d1c719420ea" targetNamespace="http://schemas.microsoft.com/office/2006/metadata/properties" ma:root="true" ma:fieldsID="024be0fc724667ba536cf20f20ac5efa" ns3:_="" ns4:_="">
    <xsd:import namespace="78857446-f91b-4f1c-9884-98b805ab6c18"/>
    <xsd:import namespace="c09f52ec-79f8-4dbe-b165-6d1c719420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57446-f91b-4f1c-9884-98b805ab6c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9f52ec-79f8-4dbe-b165-6d1c719420e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9C99B9-7B0D-4BD5-B2D1-359486612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57446-f91b-4f1c-9884-98b805ab6c18"/>
    <ds:schemaRef ds:uri="c09f52ec-79f8-4dbe-b165-6d1c719420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99A25B-4937-4E16-BC63-22B589101A4E}">
  <ds:schemaRefs>
    <ds:schemaRef ds:uri="http://schemas.microsoft.com/sharepoint/v3/contenttype/forms"/>
  </ds:schemaRefs>
</ds:datastoreItem>
</file>

<file path=customXml/itemProps3.xml><?xml version="1.0" encoding="utf-8"?>
<ds:datastoreItem xmlns:ds="http://schemas.openxmlformats.org/officeDocument/2006/customXml" ds:itemID="{92F263B9-39B0-4579-97F5-91201836BB54}">
  <ds:schemaRefs>
    <ds:schemaRef ds:uri="c09f52ec-79f8-4dbe-b165-6d1c719420ea"/>
    <ds:schemaRef ds:uri="78857446-f91b-4f1c-9884-98b805ab6c1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16-9-windows-en-met-slidenr</Template>
  <TotalTime>4632</TotalTime>
  <Words>3678</Words>
  <Application>Microsoft Office PowerPoint</Application>
  <PresentationFormat>Custom</PresentationFormat>
  <Paragraphs>417</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Minion</vt:lpstr>
      <vt:lpstr>Corporate template-set Universiteit Leiden</vt:lpstr>
      <vt:lpstr>Constrained Multi-Objective Ship Design Optimization with a Limited budget of Function Evaluations</vt:lpstr>
      <vt:lpstr>Outline</vt:lpstr>
      <vt:lpstr>Introduction</vt:lpstr>
      <vt:lpstr>Introduction</vt:lpstr>
      <vt:lpstr>Ship Design Case</vt:lpstr>
      <vt:lpstr>Ship Design Case</vt:lpstr>
      <vt:lpstr>Ship Design Case</vt:lpstr>
      <vt:lpstr>Related Work</vt:lpstr>
      <vt:lpstr>PowerPoint Presentation</vt:lpstr>
      <vt:lpstr>Initial Design</vt:lpstr>
      <vt:lpstr>Scaling</vt:lpstr>
      <vt:lpstr>Surrogate Training</vt:lpstr>
      <vt:lpstr>Select the best Surrogate</vt:lpstr>
      <vt:lpstr>Surrogate Exploration</vt:lpstr>
      <vt:lpstr>Surrogate Exploration</vt:lpstr>
      <vt:lpstr>Surrogate Exploration</vt:lpstr>
      <vt:lpstr>Surrogate Exploration</vt:lpstr>
      <vt:lpstr>Surrogate Exploration</vt:lpstr>
      <vt:lpstr>Experimental Setup</vt:lpstr>
      <vt:lpstr>HV after 40*d function evaluations</vt:lpstr>
      <vt:lpstr># Function evaluations for 95% of HV</vt:lpstr>
      <vt:lpstr>Results</vt:lpstr>
      <vt:lpstr>Results</vt:lpstr>
      <vt:lpstr>Example</vt:lpstr>
      <vt:lpstr>Ship Design Case</vt:lpstr>
      <vt:lpstr>Conclusion and Future Work</vt:lpstr>
      <vt:lpstr>Thank you for your attention - 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SAMO-COBRA: A Fast Surogate Assisted Constrained Multi-Objective Optimization Algorithm</dc:title>
  <dc:creator>Roy de Winter | C-Job Naval Architects</dc:creator>
  <cp:lastModifiedBy>Winter, R. de</cp:lastModifiedBy>
  <cp:revision>61</cp:revision>
  <cp:lastPrinted>2018-11-27T09:56:33Z</cp:lastPrinted>
  <dcterms:created xsi:type="dcterms:W3CDTF">2021-03-02T09:14:48Z</dcterms:created>
  <dcterms:modified xsi:type="dcterms:W3CDTF">2021-09-16T07:17:47Z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0x0101007F0273F63FA7E042B550D953CD113923</vt:lpwstr>
  </property>
</Properties>
</file>