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nature.com/articles/s41598-023-48338-4" TargetMode="Externa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pn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12D75"/>
        </a:solidFill>
        <a:effectLst/>
      </p:bgPr>
    </p:bg>
    <p:spTree>
      <p:nvGrpSpPr>
        <p:cNvPr id="1" name=""/>
        <p:cNvGrpSpPr/>
        <p:nvPr/>
      </p:nvGrpSpPr>
      <p:grpSpPr>
        <a:xfrm>
          <a:off x="0" y="0"/>
          <a:ext cx="0" cy="0"/>
          <a:chOff x="0" y="0"/>
          <a:chExt cx="0" cy="0"/>
        </a:xfrm>
      </p:grpSpPr>
      <p:sp>
        <p:nvSpPr>
          <p:cNvPr id="151" name="Rounded Rectangle"/>
          <p:cNvSpPr/>
          <p:nvPr/>
        </p:nvSpPr>
        <p:spPr>
          <a:xfrm>
            <a:off x="388589" y="4318398"/>
            <a:ext cx="23606821" cy="3106059"/>
          </a:xfrm>
          <a:prstGeom prst="roundRect">
            <a:avLst>
              <a:gd name="adj" fmla="val 27661"/>
            </a:avLst>
          </a:prstGeom>
          <a:solidFill>
            <a:srgbClr val="EDA34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2" name="Rounded Rectangle"/>
          <p:cNvSpPr/>
          <p:nvPr/>
        </p:nvSpPr>
        <p:spPr>
          <a:xfrm>
            <a:off x="326841" y="1009094"/>
            <a:ext cx="23915278" cy="2884922"/>
          </a:xfrm>
          <a:prstGeom prst="roundRect">
            <a:avLst>
              <a:gd name="adj" fmla="val 29781"/>
            </a:avLst>
          </a:prstGeom>
          <a:solidFill>
            <a:srgbClr val="312D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3" name="Rounded Rectangle"/>
          <p:cNvSpPr/>
          <p:nvPr/>
        </p:nvSpPr>
        <p:spPr>
          <a:xfrm>
            <a:off x="377573" y="7661278"/>
            <a:ext cx="23606821" cy="5758999"/>
          </a:xfrm>
          <a:prstGeom prst="roundRect">
            <a:avLst>
              <a:gd name="adj" fmla="val 14919"/>
            </a:avLst>
          </a:prstGeom>
          <a:solidFill>
            <a:srgbClr val="F2F2F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 name="Authors:…"/>
          <p:cNvSpPr txBox="1">
            <a:spLocks noGrp="1"/>
          </p:cNvSpPr>
          <p:nvPr>
            <p:ph type="body" sz="half" idx="1"/>
          </p:nvPr>
        </p:nvSpPr>
        <p:spPr>
          <a:xfrm>
            <a:off x="658125" y="8077465"/>
            <a:ext cx="22944254" cy="5571698"/>
          </a:xfrm>
          <a:prstGeom prst="rect">
            <a:avLst/>
          </a:prstGeom>
        </p:spPr>
        <p:txBody>
          <a:bodyPr/>
          <a:lstStyle/>
          <a:p>
            <a:pPr defTabSz="734694">
              <a:defRPr sz="3200">
                <a:solidFill>
                  <a:srgbClr val="312D76"/>
                </a:solidFill>
              </a:defRPr>
            </a:pPr>
            <a:r>
              <a:t>Authors:</a:t>
            </a:r>
          </a:p>
          <a:p>
            <a:pPr defTabSz="734694">
              <a:defRPr sz="3200">
                <a:solidFill>
                  <a:srgbClr val="312D76"/>
                </a:solidFill>
              </a:defRPr>
            </a:pPr>
            <a:endParaRPr/>
          </a:p>
          <a:p>
            <a:pPr defTabSz="734694">
              <a:defRPr sz="3200">
                <a:solidFill>
                  <a:srgbClr val="312D76"/>
                </a:solidFill>
              </a:defRPr>
            </a:pPr>
            <a:endParaRPr/>
          </a:p>
          <a:p>
            <a:pPr defTabSz="734694">
              <a:defRPr sz="3200">
                <a:solidFill>
                  <a:srgbClr val="312D76"/>
                </a:solidFill>
              </a:defRPr>
            </a:pPr>
            <a:endParaRPr/>
          </a:p>
          <a:p>
            <a:pPr defTabSz="734694">
              <a:defRPr sz="3200">
                <a:solidFill>
                  <a:srgbClr val="312D76"/>
                </a:solidFill>
              </a:defRPr>
            </a:pPr>
            <a:endParaRPr/>
          </a:p>
          <a:p>
            <a:pPr defTabSz="734694">
              <a:defRPr sz="3200">
                <a:solidFill>
                  <a:srgbClr val="312D76"/>
                </a:solidFill>
              </a:defRPr>
            </a:pPr>
            <a:endParaRPr/>
          </a:p>
          <a:p>
            <a:pPr defTabSz="734694">
              <a:defRPr sz="3200">
                <a:solidFill>
                  <a:srgbClr val="312D76"/>
                </a:solidFill>
              </a:defRPr>
            </a:pPr>
            <a:endParaRPr/>
          </a:p>
          <a:p>
            <a:pPr defTabSz="734694">
              <a:defRPr sz="3200">
                <a:solidFill>
                  <a:srgbClr val="312D76"/>
                </a:solidFill>
              </a:defRPr>
            </a:pPr>
            <a:endParaRPr/>
          </a:p>
          <a:p>
            <a:pPr defTabSz="734694">
              <a:defRPr sz="3200">
                <a:solidFill>
                  <a:srgbClr val="312D76"/>
                </a:solidFill>
              </a:defRPr>
            </a:pPr>
            <a:endParaRPr/>
          </a:p>
          <a:p>
            <a:pPr marL="0" lvl="8" indent="3255264" defTabSz="734694">
              <a:lnSpc>
                <a:spcPct val="100000"/>
              </a:lnSpc>
              <a:spcBef>
                <a:spcPts val="0"/>
              </a:spcBef>
              <a:buSzTx/>
              <a:buNone/>
              <a:defRPr sz="3200" b="1">
                <a:solidFill>
                  <a:srgbClr val="312D76"/>
                </a:solidFill>
              </a:defRPr>
            </a:pPr>
            <a:r>
              <a:t>Jie Luo                             Karine Miras                        Jakub Tomczak                      Guszti Eiben</a:t>
            </a:r>
          </a:p>
        </p:txBody>
      </p:sp>
      <p:sp>
        <p:nvSpPr>
          <p:cNvPr id="155" name="A comparison of Controller Architectures and Learning Mechanisms for Arbitrary Robot Morphologies"/>
          <p:cNvSpPr txBox="1">
            <a:spLocks noGrp="1"/>
          </p:cNvSpPr>
          <p:nvPr>
            <p:ph type="title"/>
          </p:nvPr>
        </p:nvSpPr>
        <p:spPr>
          <a:xfrm>
            <a:off x="1250731" y="-200511"/>
            <a:ext cx="22067499" cy="2884922"/>
          </a:xfrm>
          <a:prstGeom prst="rect">
            <a:avLst/>
          </a:prstGeom>
        </p:spPr>
        <p:txBody>
          <a:bodyPr/>
          <a:lstStyle>
            <a:lvl1pPr algn="ctr" defTabSz="1511770">
              <a:defRPr sz="6400" spc="-206">
                <a:solidFill>
                  <a:srgbClr val="FFFFFF"/>
                </a:solidFill>
              </a:defRPr>
            </a:lvl1pPr>
          </a:lstStyle>
          <a:p>
            <a:r>
              <a:t>Enhancing Robot Evolution through Lamarckian Principles</a:t>
            </a:r>
          </a:p>
        </p:txBody>
      </p:sp>
      <p:sp>
        <p:nvSpPr>
          <p:cNvPr id="156" name="Evolutionary Robotics Team Vrije Universiteit Amsterdam, the Netherlands"/>
          <p:cNvSpPr txBox="1"/>
          <p:nvPr/>
        </p:nvSpPr>
        <p:spPr>
          <a:xfrm>
            <a:off x="4586308" y="4928389"/>
            <a:ext cx="16395427" cy="2362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792479">
              <a:defRPr sz="5280">
                <a:solidFill>
                  <a:srgbClr val="FCF4BE"/>
                </a:solidFill>
              </a:defRPr>
            </a:pPr>
            <a:r>
              <a:t>Published in Nature Scientific Reports:</a:t>
            </a:r>
            <a:br/>
            <a:r>
              <a:rPr u="sng">
                <a:solidFill>
                  <a:srgbClr val="0000FF"/>
                </a:solidFill>
                <a:uFill>
                  <a:solidFill>
                    <a:srgbClr val="0000FF"/>
                  </a:solidFill>
                </a:uFill>
                <a:hlinkClick r:id="rId2"/>
              </a:rPr>
              <a:t>https://www.nature.com/articles/s41598-023-48338-4</a:t>
            </a:r>
          </a:p>
        </p:txBody>
      </p:sp>
      <p:pic>
        <p:nvPicPr>
          <p:cNvPr id="157" name="Image" descr="Image"/>
          <p:cNvPicPr>
            <a:picLocks noChangeAspect="1"/>
          </p:cNvPicPr>
          <p:nvPr/>
        </p:nvPicPr>
        <p:blipFill>
          <a:blip r:embed="rId3"/>
          <a:stretch>
            <a:fillRect/>
          </a:stretch>
        </p:blipFill>
        <p:spPr>
          <a:xfrm>
            <a:off x="19531789" y="8325467"/>
            <a:ext cx="3313208" cy="4171725"/>
          </a:xfrm>
          <a:prstGeom prst="rect">
            <a:avLst/>
          </a:prstGeom>
          <a:ln w="12700">
            <a:miter lim="400000"/>
          </a:ln>
        </p:spPr>
      </p:pic>
      <p:pic>
        <p:nvPicPr>
          <p:cNvPr id="158" name="Image" descr="Image"/>
          <p:cNvPicPr>
            <a:picLocks noChangeAspect="1"/>
          </p:cNvPicPr>
          <p:nvPr/>
        </p:nvPicPr>
        <p:blipFill>
          <a:blip r:embed="rId4"/>
          <a:stretch>
            <a:fillRect/>
          </a:stretch>
        </p:blipFill>
        <p:spPr>
          <a:xfrm>
            <a:off x="13935191" y="8305389"/>
            <a:ext cx="4123825" cy="4123825"/>
          </a:xfrm>
          <a:prstGeom prst="rect">
            <a:avLst/>
          </a:prstGeom>
          <a:ln w="12700">
            <a:miter lim="400000"/>
          </a:ln>
        </p:spPr>
      </p:pic>
      <p:pic>
        <p:nvPicPr>
          <p:cNvPr id="159" name="photo.bmp" descr="photo.bmp"/>
          <p:cNvPicPr>
            <a:picLocks noChangeAspect="1"/>
          </p:cNvPicPr>
          <p:nvPr/>
        </p:nvPicPr>
        <p:blipFill>
          <a:blip r:embed="rId5"/>
          <a:stretch>
            <a:fillRect/>
          </a:stretch>
        </p:blipFill>
        <p:spPr>
          <a:xfrm>
            <a:off x="3441830" y="8248216"/>
            <a:ext cx="3296806" cy="4171725"/>
          </a:xfrm>
          <a:prstGeom prst="rect">
            <a:avLst/>
          </a:prstGeom>
          <a:ln w="12700">
            <a:miter lim="400000"/>
          </a:ln>
        </p:spPr>
      </p:pic>
      <p:pic>
        <p:nvPicPr>
          <p:cNvPr id="160" name="Image" descr="Image"/>
          <p:cNvPicPr>
            <a:picLocks noChangeAspect="1"/>
          </p:cNvPicPr>
          <p:nvPr/>
        </p:nvPicPr>
        <p:blipFill>
          <a:blip r:embed="rId6"/>
          <a:stretch>
            <a:fillRect/>
          </a:stretch>
        </p:blipFill>
        <p:spPr>
          <a:xfrm>
            <a:off x="8113803" y="8392611"/>
            <a:ext cx="4614214" cy="403743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ounded Rectangle"/>
          <p:cNvSpPr/>
          <p:nvPr/>
        </p:nvSpPr>
        <p:spPr>
          <a:xfrm>
            <a:off x="2308874" y="2169400"/>
            <a:ext cx="13399286" cy="10974694"/>
          </a:xfrm>
          <a:prstGeom prst="roundRect">
            <a:avLst>
              <a:gd name="adj" fmla="val 16193"/>
            </a:avLst>
          </a:prstGeom>
          <a:solidFill>
            <a:srgbClr val="F2F2F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1" name="Methodology &amp; Experiments"/>
          <p:cNvSpPr txBox="1">
            <a:spLocks noGrp="1"/>
          </p:cNvSpPr>
          <p:nvPr>
            <p:ph type="title" idx="4294967295"/>
          </p:nvPr>
        </p:nvSpPr>
        <p:spPr>
          <a:xfrm>
            <a:off x="2413000" y="254000"/>
            <a:ext cx="21971000" cy="1433164"/>
          </a:xfrm>
          <a:prstGeom prst="rect">
            <a:avLst/>
          </a:prstGeom>
        </p:spPr>
        <p:txBody>
          <a:bodyPr/>
          <a:lstStyle>
            <a:lvl1pPr>
              <a:defRPr b="0" spc="-200">
                <a:solidFill>
                  <a:srgbClr val="2E3371"/>
                </a:solidFill>
              </a:defRPr>
            </a:lvl1pPr>
          </a:lstStyle>
          <a:p>
            <a:r>
              <a:t>Methods &amp; Experiments</a:t>
            </a:r>
          </a:p>
        </p:txBody>
      </p:sp>
      <p:pic>
        <p:nvPicPr>
          <p:cNvPr id="222"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23" name="side bar2.bmp" descr="side bar2.bmp"/>
          <p:cNvPicPr>
            <a:picLocks noChangeAspect="1"/>
          </p:cNvPicPr>
          <p:nvPr/>
        </p:nvPicPr>
        <p:blipFill>
          <a:blip r:embed="rId3"/>
          <a:stretch>
            <a:fillRect/>
          </a:stretch>
        </p:blipFill>
        <p:spPr>
          <a:xfrm>
            <a:off x="19351" y="60684"/>
            <a:ext cx="2254612" cy="13594633"/>
          </a:xfrm>
          <a:prstGeom prst="rect">
            <a:avLst/>
          </a:prstGeom>
          <a:ln w="12700">
            <a:miter lim="400000"/>
          </a:ln>
        </p:spPr>
      </p:pic>
      <p:sp>
        <p:nvSpPr>
          <p:cNvPr id="224" name="Controller Steering Architecture"/>
          <p:cNvSpPr txBox="1"/>
          <p:nvPr/>
        </p:nvSpPr>
        <p:spPr>
          <a:xfrm>
            <a:off x="5119656" y="2775806"/>
            <a:ext cx="7386829"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Controller Steering Architecture </a:t>
            </a:r>
          </a:p>
        </p:txBody>
      </p:sp>
      <p:sp>
        <p:nvSpPr>
          <p:cNvPr id="225" name="Task 1: Point Navigation"/>
          <p:cNvSpPr txBox="1"/>
          <p:nvPr/>
        </p:nvSpPr>
        <p:spPr>
          <a:xfrm>
            <a:off x="16755354" y="3389763"/>
            <a:ext cx="5157217"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Task: Point Navigation</a:t>
            </a:r>
          </a:p>
        </p:txBody>
      </p:sp>
      <p:sp>
        <p:nvSpPr>
          <p:cNvPr id="226" name="Angle θ is calculated using the coordinates of the robot, its current heading, and its target. Function f, which uses the output of the CPGs and θ, is then used to calculate the final signal going to the joints."/>
          <p:cNvSpPr txBox="1"/>
          <p:nvPr/>
        </p:nvSpPr>
        <p:spPr>
          <a:xfrm>
            <a:off x="3064860" y="10495794"/>
            <a:ext cx="11887315" cy="202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3200"/>
            </a:lvl1pPr>
          </a:lstStyle>
          <a:p>
            <a:r>
              <a:t>Angle θ is calculated using the coordinates of the robot, its current heading, and its target. Function f, which uses the output of the CPGs and θ, is then used to calculate the final signal going to the joints.</a:t>
            </a:r>
          </a:p>
        </p:txBody>
      </p:sp>
      <p:pic>
        <p:nvPicPr>
          <p:cNvPr id="227" name="closed-loop.png" descr="closed-loop.png"/>
          <p:cNvPicPr>
            <a:picLocks noChangeAspect="1"/>
          </p:cNvPicPr>
          <p:nvPr/>
        </p:nvPicPr>
        <p:blipFill>
          <a:blip r:embed="rId4"/>
          <a:stretch>
            <a:fillRect/>
          </a:stretch>
        </p:blipFill>
        <p:spPr>
          <a:xfrm>
            <a:off x="2854961" y="4063465"/>
            <a:ext cx="12357101" cy="5715003"/>
          </a:xfrm>
          <a:prstGeom prst="rect">
            <a:avLst/>
          </a:prstGeom>
          <a:ln w="12700">
            <a:miter lim="400000"/>
          </a:ln>
        </p:spPr>
      </p:pic>
      <p:pic>
        <p:nvPicPr>
          <p:cNvPr id="228" name="Screenshot 2023-05-18 at 22.20.43.png" descr="Screenshot 2023-05-18 at 22.20.43.png"/>
          <p:cNvPicPr>
            <a:picLocks noChangeAspect="1"/>
          </p:cNvPicPr>
          <p:nvPr/>
        </p:nvPicPr>
        <p:blipFill>
          <a:blip r:embed="rId5"/>
          <a:stretch>
            <a:fillRect/>
          </a:stretch>
        </p:blipFill>
        <p:spPr>
          <a:xfrm>
            <a:off x="15843048" y="5789339"/>
            <a:ext cx="8409756" cy="265261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31"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32" name="Analytics &amp; Results"/>
          <p:cNvSpPr txBox="1">
            <a:spLocks noGrp="1"/>
          </p:cNvSpPr>
          <p:nvPr>
            <p:ph type="title" idx="4294967295"/>
          </p:nvPr>
        </p:nvSpPr>
        <p:spPr>
          <a:xfrm>
            <a:off x="2413000" y="241300"/>
            <a:ext cx="21971000" cy="1433164"/>
          </a:xfrm>
          <a:prstGeom prst="rect">
            <a:avLst/>
          </a:prstGeom>
        </p:spPr>
        <p:txBody>
          <a:bodyPr/>
          <a:lstStyle>
            <a:lvl1pPr>
              <a:defRPr b="0" spc="-200">
                <a:solidFill>
                  <a:srgbClr val="2E3371"/>
                </a:solidFill>
              </a:defRPr>
            </a:lvl1pPr>
          </a:lstStyle>
          <a:p>
            <a:r>
              <a:t>Results: Task Performance</a:t>
            </a:r>
          </a:p>
        </p:txBody>
      </p:sp>
      <p:pic>
        <p:nvPicPr>
          <p:cNvPr id="233" name="fitness_avg_max_lineplot_point_nav.pdf" descr="fitness_avg_max_lineplot_point_nav.pdf"/>
          <p:cNvPicPr>
            <a:picLocks noChangeAspect="1"/>
          </p:cNvPicPr>
          <p:nvPr/>
        </p:nvPicPr>
        <p:blipFill>
          <a:blip r:embed="rId4"/>
          <a:stretch>
            <a:fillRect/>
          </a:stretch>
        </p:blipFill>
        <p:spPr>
          <a:xfrm>
            <a:off x="4853898" y="1805637"/>
            <a:ext cx="14241051" cy="1144771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36"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37" name="Analytics &amp; Results"/>
          <p:cNvSpPr txBox="1">
            <a:spLocks noGrp="1"/>
          </p:cNvSpPr>
          <p:nvPr>
            <p:ph type="title" idx="4294967295"/>
          </p:nvPr>
        </p:nvSpPr>
        <p:spPr>
          <a:xfrm>
            <a:off x="2413000" y="241300"/>
            <a:ext cx="21971000" cy="1433164"/>
          </a:xfrm>
          <a:prstGeom prst="rect">
            <a:avLst/>
          </a:prstGeom>
        </p:spPr>
        <p:txBody>
          <a:bodyPr/>
          <a:lstStyle>
            <a:lvl1pPr>
              <a:defRPr b="0" spc="-200">
                <a:solidFill>
                  <a:srgbClr val="2E3371"/>
                </a:solidFill>
              </a:defRPr>
            </a:lvl1pPr>
          </a:lstStyle>
          <a:p>
            <a:r>
              <a:t>Results: Task Performance</a:t>
            </a:r>
          </a:p>
        </p:txBody>
      </p:sp>
      <p:pic>
        <p:nvPicPr>
          <p:cNvPr id="238" name="Screenshot 2023-12-26 at 16.29.40.png" descr="Screenshot 2023-12-26 at 16.29.40.png"/>
          <p:cNvPicPr>
            <a:picLocks noChangeAspect="1"/>
          </p:cNvPicPr>
          <p:nvPr/>
        </p:nvPicPr>
        <p:blipFill>
          <a:blip r:embed="rId4"/>
          <a:stretch>
            <a:fillRect/>
          </a:stretch>
        </p:blipFill>
        <p:spPr>
          <a:xfrm>
            <a:off x="2262762" y="2548926"/>
            <a:ext cx="21839476" cy="9478717"/>
          </a:xfrm>
          <a:prstGeom prst="rect">
            <a:avLst/>
          </a:prstGeom>
          <a:ln w="12700">
            <a:miter lim="400000"/>
          </a:ln>
        </p:spPr>
      </p:pic>
      <p:sp>
        <p:nvSpPr>
          <p:cNvPr id="239" name="Newborn robots after learning (a) and before learning (b)"/>
          <p:cNvSpPr txBox="1"/>
          <p:nvPr/>
        </p:nvSpPr>
        <p:spPr>
          <a:xfrm>
            <a:off x="8359420" y="12717137"/>
            <a:ext cx="9646159"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3000">
                <a:solidFill>
                  <a:srgbClr val="000000"/>
                </a:solidFill>
              </a:defRPr>
            </a:lvl1pPr>
          </a:lstStyle>
          <a:p>
            <a:r>
              <a:t>Newborn robots after learning (a) and before learning (b)</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42"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43" name="Analytics &amp; Results"/>
          <p:cNvSpPr txBox="1">
            <a:spLocks noGrp="1"/>
          </p:cNvSpPr>
          <p:nvPr>
            <p:ph type="title" idx="4294967295"/>
          </p:nvPr>
        </p:nvSpPr>
        <p:spPr>
          <a:xfrm>
            <a:off x="2413000" y="241300"/>
            <a:ext cx="21971000" cy="1433164"/>
          </a:xfrm>
          <a:prstGeom prst="rect">
            <a:avLst/>
          </a:prstGeom>
        </p:spPr>
        <p:txBody>
          <a:bodyPr/>
          <a:lstStyle/>
          <a:p>
            <a:pPr>
              <a:defRPr b="0" spc="-200">
                <a:solidFill>
                  <a:srgbClr val="2E3371"/>
                </a:solidFill>
              </a:defRPr>
            </a:pPr>
            <a:r>
              <a:t>Results: Morphological traits</a:t>
            </a:r>
          </a:p>
        </p:txBody>
      </p:sp>
      <p:pic>
        <p:nvPicPr>
          <p:cNvPr id="244" name="pca_biplot.png" descr="pca_biplot.png"/>
          <p:cNvPicPr>
            <a:picLocks noChangeAspect="1"/>
          </p:cNvPicPr>
          <p:nvPr/>
        </p:nvPicPr>
        <p:blipFill>
          <a:blip r:embed="rId4"/>
          <a:stretch>
            <a:fillRect/>
          </a:stretch>
        </p:blipFill>
        <p:spPr>
          <a:xfrm>
            <a:off x="6459201" y="1994056"/>
            <a:ext cx="15783550" cy="1147894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47"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48" name="Analytics &amp; Results"/>
          <p:cNvSpPr txBox="1">
            <a:spLocks noGrp="1"/>
          </p:cNvSpPr>
          <p:nvPr>
            <p:ph type="title" idx="4294967295"/>
          </p:nvPr>
        </p:nvSpPr>
        <p:spPr>
          <a:xfrm>
            <a:off x="2413000" y="241300"/>
            <a:ext cx="21971000" cy="1433164"/>
          </a:xfrm>
          <a:prstGeom prst="rect">
            <a:avLst/>
          </a:prstGeom>
        </p:spPr>
        <p:txBody>
          <a:bodyPr/>
          <a:lstStyle/>
          <a:p>
            <a:pPr>
              <a:defRPr b="0" spc="-200">
                <a:solidFill>
                  <a:srgbClr val="2E3371"/>
                </a:solidFill>
              </a:defRPr>
            </a:pPr>
            <a:r>
              <a:t>Results: Morphological parent-child similarity</a:t>
            </a:r>
          </a:p>
        </p:txBody>
      </p:sp>
      <p:pic>
        <p:nvPicPr>
          <p:cNvPr id="249" name="merge2distance_point_nav.pdf" descr="merge2distance_point_nav.pdf"/>
          <p:cNvPicPr>
            <a:picLocks noChangeAspect="1"/>
          </p:cNvPicPr>
          <p:nvPr/>
        </p:nvPicPr>
        <p:blipFill>
          <a:blip r:embed="rId4"/>
          <a:stretch>
            <a:fillRect/>
          </a:stretch>
        </p:blipFill>
        <p:spPr>
          <a:xfrm>
            <a:off x="3145436" y="2936651"/>
            <a:ext cx="20506128" cy="955962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52"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53" name="Analytics &amp; Results"/>
          <p:cNvSpPr txBox="1">
            <a:spLocks noGrp="1"/>
          </p:cNvSpPr>
          <p:nvPr>
            <p:ph type="title" idx="4294967295"/>
          </p:nvPr>
        </p:nvSpPr>
        <p:spPr>
          <a:xfrm>
            <a:off x="2413000" y="241300"/>
            <a:ext cx="21971000" cy="1433164"/>
          </a:xfrm>
          <a:prstGeom prst="rect">
            <a:avLst/>
          </a:prstGeom>
        </p:spPr>
        <p:txBody>
          <a:bodyPr/>
          <a:lstStyle/>
          <a:p>
            <a:pPr>
              <a:defRPr b="0" spc="-200">
                <a:solidFill>
                  <a:srgbClr val="2E3371"/>
                </a:solidFill>
              </a:defRPr>
            </a:pPr>
            <a:r>
              <a:t>Results: Morphological parent-child similarity</a:t>
            </a:r>
          </a:p>
        </p:txBody>
      </p:sp>
      <p:pic>
        <p:nvPicPr>
          <p:cNvPr id="254" name="tree_dist_gen_point_nav.png" descr="tree_dist_gen_point_nav.png"/>
          <p:cNvPicPr>
            <a:picLocks noChangeAspect="1"/>
          </p:cNvPicPr>
          <p:nvPr/>
        </p:nvPicPr>
        <p:blipFill>
          <a:blip r:embed="rId4"/>
          <a:stretch>
            <a:fillRect/>
          </a:stretch>
        </p:blipFill>
        <p:spPr>
          <a:xfrm>
            <a:off x="6267034" y="2190993"/>
            <a:ext cx="11849932" cy="1079225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57"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58" name="Analytics &amp; Results"/>
          <p:cNvSpPr txBox="1">
            <a:spLocks noGrp="1"/>
          </p:cNvSpPr>
          <p:nvPr>
            <p:ph type="title" idx="4294967295"/>
          </p:nvPr>
        </p:nvSpPr>
        <p:spPr>
          <a:xfrm>
            <a:off x="2413000" y="241300"/>
            <a:ext cx="21971000" cy="1433164"/>
          </a:xfrm>
          <a:prstGeom prst="rect">
            <a:avLst/>
          </a:prstGeom>
        </p:spPr>
        <p:txBody>
          <a:bodyPr/>
          <a:lstStyle/>
          <a:p>
            <a:pPr>
              <a:defRPr b="0" spc="-200">
                <a:solidFill>
                  <a:srgbClr val="2E3371"/>
                </a:solidFill>
              </a:defRPr>
            </a:pPr>
            <a:r>
              <a:t>Results: Morphological diversity</a:t>
            </a:r>
          </a:p>
        </p:txBody>
      </p:sp>
      <p:pic>
        <p:nvPicPr>
          <p:cNvPr id="259" name="morph_diversity_v1_revision.png" descr="morph_diversity_v1_revision.png"/>
          <p:cNvPicPr>
            <a:picLocks noChangeAspect="1"/>
          </p:cNvPicPr>
          <p:nvPr/>
        </p:nvPicPr>
        <p:blipFill>
          <a:blip r:embed="rId4"/>
          <a:stretch>
            <a:fillRect/>
          </a:stretch>
        </p:blipFill>
        <p:spPr>
          <a:xfrm>
            <a:off x="5847093" y="2116318"/>
            <a:ext cx="12689814" cy="1045175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62"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63" name="Analytics &amp; Results"/>
          <p:cNvSpPr txBox="1">
            <a:spLocks noGrp="1"/>
          </p:cNvSpPr>
          <p:nvPr>
            <p:ph type="title" idx="4294967295"/>
          </p:nvPr>
        </p:nvSpPr>
        <p:spPr>
          <a:xfrm>
            <a:off x="2413000" y="241300"/>
            <a:ext cx="21971000" cy="1433164"/>
          </a:xfrm>
          <a:prstGeom prst="rect">
            <a:avLst/>
          </a:prstGeom>
        </p:spPr>
        <p:txBody>
          <a:bodyPr/>
          <a:lstStyle/>
          <a:p>
            <a:pPr>
              <a:defRPr b="0" spc="-200">
                <a:solidFill>
                  <a:srgbClr val="2E3371"/>
                </a:solidFill>
              </a:defRPr>
            </a:pPr>
            <a:r>
              <a:t>Results: Morphological intelligence</a:t>
            </a:r>
          </a:p>
        </p:txBody>
      </p:sp>
      <p:pic>
        <p:nvPicPr>
          <p:cNvPr id="264" name="fitness_learning_delta_point_nav_4_revision.png" descr="fitness_learning_delta_point_nav_4_revision.png"/>
          <p:cNvPicPr>
            <a:picLocks noChangeAspect="1"/>
          </p:cNvPicPr>
          <p:nvPr/>
        </p:nvPicPr>
        <p:blipFill>
          <a:blip r:embed="rId4"/>
          <a:stretch>
            <a:fillRect/>
          </a:stretch>
        </p:blipFill>
        <p:spPr>
          <a:xfrm>
            <a:off x="5350643" y="2104422"/>
            <a:ext cx="13682714" cy="1121455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67" name="sidebar3.bmp" descr="sidebar3.bmp"/>
          <p:cNvPicPr>
            <a:picLocks noChangeAspect="1"/>
          </p:cNvPicPr>
          <p:nvPr/>
        </p:nvPicPr>
        <p:blipFill>
          <a:blip r:embed="rId3"/>
          <a:stretch>
            <a:fillRect/>
          </a:stretch>
        </p:blipFill>
        <p:spPr>
          <a:xfrm>
            <a:off x="20739" y="35617"/>
            <a:ext cx="2251835" cy="13644766"/>
          </a:xfrm>
          <a:prstGeom prst="rect">
            <a:avLst/>
          </a:prstGeom>
          <a:ln w="12700">
            <a:miter lim="400000"/>
          </a:ln>
        </p:spPr>
      </p:pic>
      <p:sp>
        <p:nvSpPr>
          <p:cNvPr id="268" name="Analytics &amp; Results"/>
          <p:cNvSpPr txBox="1">
            <a:spLocks noGrp="1"/>
          </p:cNvSpPr>
          <p:nvPr>
            <p:ph type="title" idx="4294967295"/>
          </p:nvPr>
        </p:nvSpPr>
        <p:spPr>
          <a:xfrm>
            <a:off x="2413000" y="241300"/>
            <a:ext cx="21971000" cy="1433164"/>
          </a:xfrm>
          <a:prstGeom prst="rect">
            <a:avLst/>
          </a:prstGeom>
        </p:spPr>
        <p:txBody>
          <a:bodyPr/>
          <a:lstStyle/>
          <a:p>
            <a:pPr>
              <a:defRPr b="0" spc="-200">
                <a:solidFill>
                  <a:srgbClr val="2E3371"/>
                </a:solidFill>
              </a:defRPr>
            </a:pPr>
            <a:r>
              <a:t>Results: Robot Behavior</a:t>
            </a:r>
          </a:p>
        </p:txBody>
      </p:sp>
      <p:pic>
        <p:nvPicPr>
          <p:cNvPr id="269" name="Lamarckian_trajectory_20.png" descr="Lamarckian_trajectory_20.png"/>
          <p:cNvPicPr>
            <a:picLocks noChangeAspect="1"/>
          </p:cNvPicPr>
          <p:nvPr/>
        </p:nvPicPr>
        <p:blipFill>
          <a:blip r:embed="rId4"/>
          <a:stretch>
            <a:fillRect/>
          </a:stretch>
        </p:blipFill>
        <p:spPr>
          <a:xfrm>
            <a:off x="2182946" y="2195661"/>
            <a:ext cx="11449420" cy="8577977"/>
          </a:xfrm>
          <a:prstGeom prst="rect">
            <a:avLst/>
          </a:prstGeom>
          <a:ln w="12700">
            <a:miter lim="400000"/>
          </a:ln>
        </p:spPr>
      </p:pic>
      <p:pic>
        <p:nvPicPr>
          <p:cNvPr id="270" name="darwinian_trajectory_20.png" descr="darwinian_trajectory_20.png"/>
          <p:cNvPicPr>
            <a:picLocks noChangeAspect="1"/>
          </p:cNvPicPr>
          <p:nvPr/>
        </p:nvPicPr>
        <p:blipFill>
          <a:blip r:embed="rId5"/>
          <a:stretch>
            <a:fillRect/>
          </a:stretch>
        </p:blipFill>
        <p:spPr>
          <a:xfrm>
            <a:off x="12979229" y="2376799"/>
            <a:ext cx="11449420" cy="85779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Rounded Rectangle"/>
          <p:cNvGrpSpPr/>
          <p:nvPr/>
        </p:nvGrpSpPr>
        <p:grpSpPr>
          <a:xfrm>
            <a:off x="4379493" y="11480592"/>
            <a:ext cx="18611380" cy="1276802"/>
            <a:chOff x="0" y="0"/>
            <a:chExt cx="18611378" cy="1276801"/>
          </a:xfrm>
        </p:grpSpPr>
        <p:sp>
          <p:nvSpPr>
            <p:cNvPr id="272" name="Rounded Rectangle"/>
            <p:cNvSpPr/>
            <p:nvPr/>
          </p:nvSpPr>
          <p:spPr>
            <a:xfrm>
              <a:off x="0" y="0"/>
              <a:ext cx="18611379" cy="1276802"/>
            </a:xfrm>
            <a:prstGeom prst="roundRect">
              <a:avLst>
                <a:gd name="adj" fmla="val 14210"/>
              </a:avLst>
            </a:prstGeom>
            <a:solidFill>
              <a:srgbClr val="FEAD00"/>
            </a:solidFill>
            <a:ln w="12700" cap="flat">
              <a:noFill/>
              <a:miter lim="400000"/>
            </a:ln>
            <a:effectLst/>
          </p:spPr>
          <p:txBody>
            <a:bodyPr wrap="square" lIns="50800" tIns="50800" rIns="50800" bIns="50800" numCol="1" anchor="ctr">
              <a:noAutofit/>
            </a:bodyPr>
            <a:lstStyle/>
            <a:p>
              <a:pPr defTabSz="825500">
                <a:defRPr sz="3600">
                  <a:solidFill>
                    <a:srgbClr val="FFFFFF"/>
                  </a:solidFill>
                  <a:latin typeface="Helvetica Neue Medium"/>
                  <a:ea typeface="Helvetica Neue Medium"/>
                  <a:cs typeface="Helvetica Neue Medium"/>
                  <a:sym typeface="Helvetica Neue Medium"/>
                </a:defRPr>
              </a:pPr>
              <a:endParaRPr/>
            </a:p>
          </p:txBody>
        </p:sp>
        <p:sp>
          <p:nvSpPr>
            <p:cNvPr id="273" name="Future work: dynamic environments, physical robots, analyze brain genotype"/>
            <p:cNvSpPr txBox="1"/>
            <p:nvPr/>
          </p:nvSpPr>
          <p:spPr>
            <a:xfrm>
              <a:off x="53139" y="314831"/>
              <a:ext cx="18505100"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600">
                  <a:solidFill>
                    <a:srgbClr val="FFFFFF"/>
                  </a:solidFill>
                  <a:latin typeface="Helvetica Neue Medium"/>
                  <a:ea typeface="Helvetica Neue Medium"/>
                  <a:cs typeface="Helvetica Neue Medium"/>
                  <a:sym typeface="Helvetica Neue Medium"/>
                </a:defRPr>
              </a:lvl1pPr>
            </a:lstStyle>
            <a:p>
              <a:r>
                <a:t>Future work: dynamic environments, physical robots, analyze brain genotype</a:t>
              </a:r>
            </a:p>
          </p:txBody>
        </p:sp>
      </p:grpSp>
      <p:sp>
        <p:nvSpPr>
          <p:cNvPr id="275" name="Rounded Rectangle"/>
          <p:cNvSpPr/>
          <p:nvPr/>
        </p:nvSpPr>
        <p:spPr>
          <a:xfrm>
            <a:off x="6191886" y="5375871"/>
            <a:ext cx="14559878" cy="2454111"/>
          </a:xfrm>
          <a:prstGeom prst="roundRect">
            <a:avLst>
              <a:gd name="adj" fmla="val 17010"/>
            </a:avLst>
          </a:prstGeom>
          <a:solidFill>
            <a:srgbClr val="DFD8E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6" name="Rounded Rectangle"/>
          <p:cNvSpPr/>
          <p:nvPr/>
        </p:nvSpPr>
        <p:spPr>
          <a:xfrm>
            <a:off x="6189670" y="8565622"/>
            <a:ext cx="14559878" cy="1852530"/>
          </a:xfrm>
          <a:prstGeom prst="roundRect">
            <a:avLst>
              <a:gd name="adj" fmla="val 16171"/>
            </a:avLst>
          </a:prstGeom>
          <a:solidFill>
            <a:srgbClr val="DDE8FA"/>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7" name="Rounded Rectangle"/>
          <p:cNvSpPr/>
          <p:nvPr/>
        </p:nvSpPr>
        <p:spPr>
          <a:xfrm>
            <a:off x="6129370" y="2331104"/>
            <a:ext cx="14685278" cy="2387525"/>
          </a:xfrm>
          <a:prstGeom prst="roundRect">
            <a:avLst>
              <a:gd name="adj" fmla="val 13784"/>
            </a:avLst>
          </a:prstGeom>
          <a:solidFill>
            <a:srgbClr val="B1D9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8" name="Conclusion &amp; Future work"/>
          <p:cNvSpPr txBox="1">
            <a:spLocks noGrp="1"/>
          </p:cNvSpPr>
          <p:nvPr>
            <p:ph type="title" idx="4294967295"/>
          </p:nvPr>
        </p:nvSpPr>
        <p:spPr>
          <a:xfrm>
            <a:off x="2413000" y="292100"/>
            <a:ext cx="21971000" cy="1433164"/>
          </a:xfrm>
          <a:prstGeom prst="rect">
            <a:avLst/>
          </a:prstGeom>
        </p:spPr>
        <p:txBody>
          <a:bodyPr/>
          <a:lstStyle>
            <a:lvl1pPr>
              <a:defRPr b="0" spc="-200">
                <a:solidFill>
                  <a:srgbClr val="2E3371"/>
                </a:solidFill>
              </a:defRPr>
            </a:lvl1pPr>
          </a:lstStyle>
          <a:p>
            <a:r>
              <a:t>Conclusion</a:t>
            </a:r>
          </a:p>
        </p:txBody>
      </p:sp>
      <p:pic>
        <p:nvPicPr>
          <p:cNvPr id="279"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280" name="sidebar4.bmp" descr="sidebar4.bmp"/>
          <p:cNvPicPr>
            <a:picLocks noChangeAspect="1"/>
          </p:cNvPicPr>
          <p:nvPr/>
        </p:nvPicPr>
        <p:blipFill>
          <a:blip r:embed="rId3"/>
          <a:stretch>
            <a:fillRect/>
          </a:stretch>
        </p:blipFill>
        <p:spPr>
          <a:xfrm>
            <a:off x="46038" y="54188"/>
            <a:ext cx="2201236" cy="13607624"/>
          </a:xfrm>
          <a:prstGeom prst="rect">
            <a:avLst/>
          </a:prstGeom>
          <a:ln w="12700">
            <a:miter lim="400000"/>
          </a:ln>
        </p:spPr>
      </p:pic>
      <p:sp>
        <p:nvSpPr>
          <p:cNvPr id="281" name="In the Lamarckian framework, asexual reproduction leads to robots with higher fitness. The effect in the Darwinian framework is the opposite."/>
          <p:cNvSpPr txBox="1"/>
          <p:nvPr/>
        </p:nvSpPr>
        <p:spPr>
          <a:xfrm>
            <a:off x="6555224" y="3170284"/>
            <a:ext cx="13686552"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4000" b="1">
                <a:solidFill>
                  <a:srgbClr val="2F2F72"/>
                </a:solidFill>
              </a:defRPr>
            </a:pPr>
            <a:r>
              <a:t>Task performance: </a:t>
            </a:r>
            <a:r>
              <a:rPr b="0"/>
              <a:t>Lamarckian system is the winner</a:t>
            </a:r>
          </a:p>
        </p:txBody>
      </p:sp>
      <p:sp>
        <p:nvSpPr>
          <p:cNvPr id="282" name="Yes. Lamarckian/Asexual reached the target points much faster. Darwinian/Sexual evolved a jumping behaviour that let the robots rotate faster."/>
          <p:cNvSpPr txBox="1"/>
          <p:nvPr/>
        </p:nvSpPr>
        <p:spPr>
          <a:xfrm>
            <a:off x="6480245" y="5982486"/>
            <a:ext cx="13983160" cy="131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4000">
                <a:solidFill>
                  <a:srgbClr val="2F2F72"/>
                </a:solidFill>
              </a:defRPr>
            </a:pPr>
            <a:r>
              <a:rPr b="1"/>
              <a:t>Morphology:</a:t>
            </a:r>
            <a:r>
              <a:t> Similar to the parent, converges into superior bodies faster (flat terrain), and becomes better learners</a:t>
            </a:r>
          </a:p>
        </p:txBody>
      </p:sp>
      <p:sp>
        <p:nvSpPr>
          <p:cNvPr id="283" name="Yes. Lamarckian/Asexual reached the target points much faster. Darwinian/Sexual evolved a jumping behaviour that let the robots rotate faster."/>
          <p:cNvSpPr txBox="1"/>
          <p:nvPr/>
        </p:nvSpPr>
        <p:spPr>
          <a:xfrm>
            <a:off x="6480245" y="8832248"/>
            <a:ext cx="13983160" cy="131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4000">
                <a:solidFill>
                  <a:srgbClr val="2F2F72"/>
                </a:solidFill>
              </a:defRPr>
            </a:pPr>
            <a:r>
              <a:rPr b="1"/>
              <a:t>Behaviours:</a:t>
            </a:r>
            <a:r>
              <a:t> Lamarckian system reached the second target point much earlier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12D76"/>
        </a:solidFill>
        <a:effectLst/>
      </p:bgPr>
    </p:bg>
    <p:spTree>
      <p:nvGrpSpPr>
        <p:cNvPr id="1" name=""/>
        <p:cNvGrpSpPr/>
        <p:nvPr/>
      </p:nvGrpSpPr>
      <p:grpSpPr>
        <a:xfrm>
          <a:off x="0" y="0"/>
          <a:ext cx="0" cy="0"/>
          <a:chOff x="0" y="0"/>
          <a:chExt cx="0" cy="0"/>
        </a:xfrm>
      </p:grpSpPr>
      <p:pic>
        <p:nvPicPr>
          <p:cNvPr id="162" name="Lamarck_Darwin_introduction.mp4" descr="Lamarck_Darwin_introduction.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4339" y="-25062"/>
            <a:ext cx="24473107" cy="1376612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67"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62"/>
                </p:tgtEl>
              </p:cMediaNode>
            </p:video>
            <p:seq concurrent="1" prevAc="none" nextAc="seek">
              <p:cTn id="12" restart="whenNotActive" fill="hold" evtFilter="cancelBubble" nodeType="interactiveSeq">
                <p:stCondLst>
                  <p:cond evt="onClick" delay="0">
                    <p:tgtEl>
                      <p:spTgt spid="16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2"/>
                                        </p:tgtEl>
                                      </p:cBhvr>
                                    </p:cmd>
                                  </p:childTnLst>
                                </p:cTn>
                              </p:par>
                            </p:childTnLst>
                          </p:cTn>
                        </p:par>
                      </p:childTnLst>
                    </p:cTn>
                  </p:par>
                </p:childTnLst>
              </p:cTn>
              <p:nextCondLst>
                <p:cond evt="onClick" delay="0">
                  <p:tgtEl>
                    <p:spTgt spid="16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2D76"/>
        </a:solidFill>
        <a:effectLst/>
      </p:bgPr>
    </p:bg>
    <p:spTree>
      <p:nvGrpSpPr>
        <p:cNvPr id="1" name=""/>
        <p:cNvGrpSpPr/>
        <p:nvPr/>
      </p:nvGrpSpPr>
      <p:grpSpPr>
        <a:xfrm>
          <a:off x="0" y="0"/>
          <a:ext cx="0" cy="0"/>
          <a:chOff x="0" y="0"/>
          <a:chExt cx="0" cy="0"/>
        </a:xfrm>
      </p:grpSpPr>
      <p:pic>
        <p:nvPicPr>
          <p:cNvPr id="285" name="JoLEA_NSR_Video.mp4" descr="JoLEA_NSR_Video.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009" y="-24192"/>
            <a:ext cx="24470018" cy="137643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4" fill="hold"/>
                                        <p:tgtEl>
                                          <p:spTgt spid="2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5"/>
                </p:tgtEl>
              </p:cMediaNode>
            </p:video>
            <p:seq concurrent="1" prevAc="none" nextAc="seek">
              <p:cTn id="8" restart="whenNotActive" fill="hold" evtFilter="cancelBubble" nodeType="interactiveSeq">
                <p:stCondLst>
                  <p:cond evt="onClick" delay="0">
                    <p:tgtEl>
                      <p:spTgt spid="28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5"/>
                                        </p:tgtEl>
                                      </p:cBhvr>
                                    </p:cmd>
                                  </p:childTnLst>
                                </p:cTn>
                              </p:par>
                            </p:childTnLst>
                          </p:cTn>
                        </p:par>
                      </p:childTnLst>
                    </p:cTn>
                  </p:par>
                </p:childTnLst>
              </p:cTn>
              <p:nextCondLst>
                <p:cond evt="onClick" delay="0">
                  <p:tgtEl>
                    <p:spTgt spid="28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2D76"/>
        </a:solidFill>
        <a:effectLst/>
      </p:bgPr>
    </p:bg>
    <p:spTree>
      <p:nvGrpSpPr>
        <p:cNvPr id="1" name=""/>
        <p:cNvGrpSpPr/>
        <p:nvPr/>
      </p:nvGrpSpPr>
      <p:grpSpPr>
        <a:xfrm>
          <a:off x="0" y="0"/>
          <a:ext cx="0" cy="0"/>
          <a:chOff x="0" y="0"/>
          <a:chExt cx="0" cy="0"/>
        </a:xfrm>
      </p:grpSpPr>
      <p:pic>
        <p:nvPicPr>
          <p:cNvPr id="287" name="last slide.bmp" descr="last slide.bmp"/>
          <p:cNvPicPr>
            <a:picLocks noChangeAspect="1"/>
          </p:cNvPicPr>
          <p:nvPr/>
        </p:nvPicPr>
        <p:blipFill>
          <a:blip r:embed="rId2"/>
          <a:stretch>
            <a:fillRect/>
          </a:stretch>
        </p:blipFill>
        <p:spPr>
          <a:xfrm>
            <a:off x="8733" y="0"/>
            <a:ext cx="24366535" cy="13716000"/>
          </a:xfrm>
          <a:prstGeom prst="rect">
            <a:avLst/>
          </a:prstGeom>
          <a:ln w="12700">
            <a:miter lim="400000"/>
          </a:ln>
        </p:spPr>
      </p:pic>
      <p:pic>
        <p:nvPicPr>
          <p:cNvPr id="288" name="Image" descr="Image"/>
          <p:cNvPicPr>
            <a:picLocks noChangeAspect="1"/>
          </p:cNvPicPr>
          <p:nvPr/>
        </p:nvPicPr>
        <p:blipFill>
          <a:blip r:embed="rId3"/>
          <a:stretch>
            <a:fillRect/>
          </a:stretch>
        </p:blipFill>
        <p:spPr>
          <a:xfrm>
            <a:off x="3470199" y="6822250"/>
            <a:ext cx="3632201" cy="36449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Background &amp; Research Questions"/>
          <p:cNvSpPr txBox="1">
            <a:spLocks noGrp="1"/>
          </p:cNvSpPr>
          <p:nvPr>
            <p:ph type="title" idx="4294967295"/>
          </p:nvPr>
        </p:nvSpPr>
        <p:spPr>
          <a:xfrm>
            <a:off x="2413000" y="266700"/>
            <a:ext cx="21971000" cy="1433164"/>
          </a:xfrm>
          <a:prstGeom prst="rect">
            <a:avLst/>
          </a:prstGeom>
        </p:spPr>
        <p:txBody>
          <a:bodyPr/>
          <a:lstStyle>
            <a:lvl1pPr>
              <a:defRPr b="0" spc="-200">
                <a:solidFill>
                  <a:srgbClr val="2E3371"/>
                </a:solidFill>
              </a:defRPr>
            </a:lvl1pPr>
          </a:lstStyle>
          <a:p>
            <a:r>
              <a:t>Main goals</a:t>
            </a:r>
          </a:p>
        </p:txBody>
      </p:sp>
      <p:pic>
        <p:nvPicPr>
          <p:cNvPr id="165"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sp>
        <p:nvSpPr>
          <p:cNvPr id="166" name="Rounded Rectangle"/>
          <p:cNvSpPr/>
          <p:nvPr/>
        </p:nvSpPr>
        <p:spPr>
          <a:xfrm>
            <a:off x="5080429" y="8579487"/>
            <a:ext cx="16222657" cy="2251475"/>
          </a:xfrm>
          <a:prstGeom prst="roundRect">
            <a:avLst>
              <a:gd name="adj" fmla="val 19196"/>
            </a:avLst>
          </a:prstGeom>
          <a:solidFill>
            <a:srgbClr val="E1D7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7" name="Rounded Rectangle"/>
          <p:cNvSpPr/>
          <p:nvPr/>
        </p:nvSpPr>
        <p:spPr>
          <a:xfrm>
            <a:off x="5080429" y="2885038"/>
            <a:ext cx="16222657" cy="2189009"/>
          </a:xfrm>
          <a:prstGeom prst="roundRect">
            <a:avLst>
              <a:gd name="adj" fmla="val 20282"/>
            </a:avLst>
          </a:prstGeom>
          <a:solidFill>
            <a:srgbClr val="B1D9EE"/>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8" name="Rounded Rectangle"/>
          <p:cNvSpPr/>
          <p:nvPr/>
        </p:nvSpPr>
        <p:spPr>
          <a:xfrm>
            <a:off x="5084159" y="5701029"/>
            <a:ext cx="16222657" cy="2251476"/>
          </a:xfrm>
          <a:prstGeom prst="roundRect">
            <a:avLst>
              <a:gd name="adj" fmla="val 19196"/>
            </a:avLst>
          </a:prstGeom>
          <a:solidFill>
            <a:srgbClr val="DDE8FA"/>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9" name="What combination of…"/>
          <p:cNvSpPr txBox="1"/>
          <p:nvPr/>
        </p:nvSpPr>
        <p:spPr>
          <a:xfrm>
            <a:off x="5807086" y="6259221"/>
            <a:ext cx="14769343"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312D75"/>
                </a:solidFill>
              </a:defRPr>
            </a:lvl1pPr>
          </a:lstStyle>
          <a:p>
            <a:r>
              <a:t>Solve the reversible genotype-phenotype mapping problem and create a general framework for evolution and learning</a:t>
            </a:r>
          </a:p>
        </p:txBody>
      </p:sp>
      <p:sp>
        <p:nvSpPr>
          <p:cNvPr id="170" name="What combination of…"/>
          <p:cNvSpPr txBox="1"/>
          <p:nvPr/>
        </p:nvSpPr>
        <p:spPr>
          <a:xfrm>
            <a:off x="5467796" y="3317359"/>
            <a:ext cx="14769343"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312D75"/>
                </a:solidFill>
              </a:defRPr>
            </a:lvl1pPr>
          </a:lstStyle>
          <a:p>
            <a:r>
              <a:t>Study Lamarckism's effects on morphologically evolvable robots for valuable insights.</a:t>
            </a:r>
          </a:p>
        </p:txBody>
      </p:sp>
      <p:sp>
        <p:nvSpPr>
          <p:cNvPr id="171" name="What combination of…"/>
          <p:cNvSpPr txBox="1"/>
          <p:nvPr/>
        </p:nvSpPr>
        <p:spPr>
          <a:xfrm>
            <a:off x="5807086" y="9505883"/>
            <a:ext cx="14769343"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312D75"/>
                </a:solidFill>
              </a:defRPr>
            </a:lvl1pPr>
          </a:lstStyle>
          <a:p>
            <a:r>
              <a:t>Compare the Lamarckian system to a Darwinian system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174" name="side bar2.bmp" descr="side bar2.bmp"/>
          <p:cNvPicPr>
            <a:picLocks noChangeAspect="1"/>
          </p:cNvPicPr>
          <p:nvPr/>
        </p:nvPicPr>
        <p:blipFill>
          <a:blip r:embed="rId3"/>
          <a:stretch>
            <a:fillRect/>
          </a:stretch>
        </p:blipFill>
        <p:spPr>
          <a:xfrm>
            <a:off x="19351" y="60684"/>
            <a:ext cx="2254612" cy="13594633"/>
          </a:xfrm>
          <a:prstGeom prst="rect">
            <a:avLst/>
          </a:prstGeom>
          <a:ln w="12700">
            <a:miter lim="400000"/>
          </a:ln>
        </p:spPr>
      </p:pic>
      <p:sp>
        <p:nvSpPr>
          <p:cNvPr id="175" name="Methodology &amp; Experiments"/>
          <p:cNvSpPr txBox="1">
            <a:spLocks noGrp="1"/>
          </p:cNvSpPr>
          <p:nvPr>
            <p:ph type="title" idx="4294967295"/>
          </p:nvPr>
        </p:nvSpPr>
        <p:spPr>
          <a:xfrm>
            <a:off x="2413000" y="254000"/>
            <a:ext cx="13061834" cy="1433164"/>
          </a:xfrm>
          <a:prstGeom prst="rect">
            <a:avLst/>
          </a:prstGeom>
        </p:spPr>
        <p:txBody>
          <a:bodyPr/>
          <a:lstStyle/>
          <a:p>
            <a:pPr defTabSz="2389571">
              <a:defRPr sz="8300" b="0" spc="-199">
                <a:solidFill>
                  <a:srgbClr val="2E3371"/>
                </a:solidFill>
              </a:defRPr>
            </a:pPr>
            <a:r>
              <a:t>Methods &amp; Experiments</a:t>
            </a:r>
          </a:p>
        </p:txBody>
      </p:sp>
      <p:sp>
        <p:nvSpPr>
          <p:cNvPr id="176" name="Methods 1: Lamarckian+Learning vs Darwinian+Learning"/>
          <p:cNvSpPr txBox="1"/>
          <p:nvPr/>
        </p:nvSpPr>
        <p:spPr>
          <a:xfrm>
            <a:off x="8868734" y="12529630"/>
            <a:ext cx="7465569"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Evolution + Learning Framework</a:t>
            </a:r>
          </a:p>
        </p:txBody>
      </p:sp>
      <p:pic>
        <p:nvPicPr>
          <p:cNvPr id="177" name="Lamarckian_array (1).png" descr="Lamarckian_array (1).png"/>
          <p:cNvPicPr>
            <a:picLocks noChangeAspect="1"/>
          </p:cNvPicPr>
          <p:nvPr/>
        </p:nvPicPr>
        <p:blipFill>
          <a:blip r:embed="rId4"/>
          <a:stretch>
            <a:fillRect/>
          </a:stretch>
        </p:blipFill>
        <p:spPr>
          <a:xfrm>
            <a:off x="3049553" y="1981822"/>
            <a:ext cx="19103931" cy="975235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Methodology &amp; Experiments"/>
          <p:cNvSpPr txBox="1">
            <a:spLocks noGrp="1"/>
          </p:cNvSpPr>
          <p:nvPr>
            <p:ph type="title" idx="4294967295"/>
          </p:nvPr>
        </p:nvSpPr>
        <p:spPr>
          <a:xfrm>
            <a:off x="2412999" y="254000"/>
            <a:ext cx="12970426" cy="1433164"/>
          </a:xfrm>
          <a:prstGeom prst="rect">
            <a:avLst/>
          </a:prstGeom>
        </p:spPr>
        <p:txBody>
          <a:bodyPr/>
          <a:lstStyle>
            <a:lvl1pPr defTabSz="2365187">
              <a:defRPr sz="8200" b="0" spc="-199">
                <a:solidFill>
                  <a:srgbClr val="2E3371"/>
                </a:solidFill>
              </a:defRPr>
            </a:lvl1pPr>
          </a:lstStyle>
          <a:p>
            <a:r>
              <a:t>Methods &amp; Experiments</a:t>
            </a:r>
          </a:p>
        </p:txBody>
      </p:sp>
      <p:pic>
        <p:nvPicPr>
          <p:cNvPr id="180" name="side bar.bmp" descr="side bar.bmp"/>
          <p:cNvPicPr>
            <a:picLocks noChangeAspect="1"/>
          </p:cNvPicPr>
          <p:nvPr/>
        </p:nvPicPr>
        <p:blipFill>
          <a:blip r:embed="rId2"/>
          <a:stretch>
            <a:fillRect/>
          </a:stretch>
        </p:blipFill>
        <p:spPr>
          <a:xfrm>
            <a:off x="69336" y="53304"/>
            <a:ext cx="2154640" cy="13609393"/>
          </a:xfrm>
          <a:prstGeom prst="rect">
            <a:avLst/>
          </a:prstGeom>
          <a:ln w="12700">
            <a:miter lim="400000"/>
          </a:ln>
        </p:spPr>
      </p:pic>
      <p:pic>
        <p:nvPicPr>
          <p:cNvPr id="181" name="side bar2.bmp" descr="side bar2.bmp"/>
          <p:cNvPicPr>
            <a:picLocks noChangeAspect="1"/>
          </p:cNvPicPr>
          <p:nvPr/>
        </p:nvPicPr>
        <p:blipFill>
          <a:blip r:embed="rId3"/>
          <a:stretch>
            <a:fillRect/>
          </a:stretch>
        </p:blipFill>
        <p:spPr>
          <a:xfrm>
            <a:off x="19351" y="60684"/>
            <a:ext cx="2254612" cy="13594633"/>
          </a:xfrm>
          <a:prstGeom prst="rect">
            <a:avLst/>
          </a:prstGeom>
          <a:ln w="12700">
            <a:miter lim="400000"/>
          </a:ln>
        </p:spPr>
      </p:pic>
      <p:sp>
        <p:nvSpPr>
          <p:cNvPr id="182" name="Methods 2: Brain Asexual reproduction vs Sexual reproduction"/>
          <p:cNvSpPr txBox="1"/>
          <p:nvPr/>
        </p:nvSpPr>
        <p:spPr>
          <a:xfrm>
            <a:off x="2707645" y="1840482"/>
            <a:ext cx="12867133"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Evolution + Learning (Lamarckian </a:t>
            </a:r>
            <a:r>
              <a:rPr>
                <a:solidFill>
                  <a:srgbClr val="FF9300"/>
                </a:solidFill>
              </a:rPr>
              <a:t>vs </a:t>
            </a:r>
            <a:r>
              <a:t>Darwinian systems)</a:t>
            </a:r>
          </a:p>
        </p:txBody>
      </p:sp>
      <p:pic>
        <p:nvPicPr>
          <p:cNvPr id="183" name="Screenshot 2023-12-26 at 15.58.33.png" descr="Screenshot 2023-12-26 at 15.58.33.png"/>
          <p:cNvPicPr>
            <a:picLocks noChangeAspect="1"/>
          </p:cNvPicPr>
          <p:nvPr/>
        </p:nvPicPr>
        <p:blipFill>
          <a:blip r:embed="rId4"/>
          <a:stretch>
            <a:fillRect/>
          </a:stretch>
        </p:blipFill>
        <p:spPr>
          <a:xfrm>
            <a:off x="2482570" y="2690778"/>
            <a:ext cx="19418860" cy="1076225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side bar.bmp" descr="side bar.bmp"/>
          <p:cNvPicPr>
            <a:picLocks noChangeAspect="1"/>
          </p:cNvPicPr>
          <p:nvPr/>
        </p:nvPicPr>
        <p:blipFill>
          <a:blip r:embed="rId2"/>
          <a:stretch>
            <a:fillRect/>
          </a:stretch>
        </p:blipFill>
        <p:spPr>
          <a:xfrm>
            <a:off x="69337" y="53304"/>
            <a:ext cx="2154638" cy="13609392"/>
          </a:xfrm>
          <a:prstGeom prst="rect">
            <a:avLst/>
          </a:prstGeom>
          <a:ln w="12700">
            <a:miter lim="400000"/>
          </a:ln>
        </p:spPr>
      </p:pic>
      <p:pic>
        <p:nvPicPr>
          <p:cNvPr id="186" name="side bar2.bmp" descr="side bar2.bmp"/>
          <p:cNvPicPr>
            <a:picLocks noChangeAspect="1"/>
          </p:cNvPicPr>
          <p:nvPr/>
        </p:nvPicPr>
        <p:blipFill>
          <a:blip r:embed="rId3"/>
          <a:stretch>
            <a:fillRect/>
          </a:stretch>
        </p:blipFill>
        <p:spPr>
          <a:xfrm>
            <a:off x="19351" y="60684"/>
            <a:ext cx="2254611" cy="13594632"/>
          </a:xfrm>
          <a:prstGeom prst="rect">
            <a:avLst/>
          </a:prstGeom>
          <a:ln w="12700">
            <a:miter lim="400000"/>
          </a:ln>
        </p:spPr>
      </p:pic>
      <p:sp>
        <p:nvSpPr>
          <p:cNvPr id="187" name="Phenotype"/>
          <p:cNvSpPr txBox="1"/>
          <p:nvPr/>
        </p:nvSpPr>
        <p:spPr>
          <a:xfrm>
            <a:off x="2410493" y="1830162"/>
            <a:ext cx="2702053"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4000"/>
            </a:lvl1pPr>
          </a:lstStyle>
          <a:p>
            <a:r>
              <a:t>Phenotype </a:t>
            </a:r>
          </a:p>
        </p:txBody>
      </p:sp>
      <p:sp>
        <p:nvSpPr>
          <p:cNvPr id="188" name="Methodology &amp; Experiments"/>
          <p:cNvSpPr txBox="1">
            <a:spLocks noGrp="1"/>
          </p:cNvSpPr>
          <p:nvPr>
            <p:ph type="title" idx="4294967295"/>
          </p:nvPr>
        </p:nvSpPr>
        <p:spPr>
          <a:xfrm>
            <a:off x="2413000" y="254000"/>
            <a:ext cx="13061834" cy="1433163"/>
          </a:xfrm>
          <a:prstGeom prst="rect">
            <a:avLst/>
          </a:prstGeom>
        </p:spPr>
        <p:txBody>
          <a:bodyPr/>
          <a:lstStyle>
            <a:lvl1pPr defTabSz="2389572">
              <a:defRPr sz="8330" b="0" spc="-166">
                <a:solidFill>
                  <a:srgbClr val="2E3371"/>
                </a:solidFill>
              </a:defRPr>
            </a:lvl1pPr>
          </a:lstStyle>
          <a:p>
            <a:r>
              <a:t>Methodology &amp; Experiments</a:t>
            </a:r>
          </a:p>
        </p:txBody>
      </p:sp>
      <p:pic>
        <p:nvPicPr>
          <p:cNvPr id="189" name="spider_cpg.png" descr="spider_cpg.png"/>
          <p:cNvPicPr>
            <a:picLocks noChangeAspect="1"/>
          </p:cNvPicPr>
          <p:nvPr/>
        </p:nvPicPr>
        <p:blipFill>
          <a:blip r:embed="rId4"/>
          <a:stretch>
            <a:fillRect/>
          </a:stretch>
        </p:blipFill>
        <p:spPr>
          <a:xfrm>
            <a:off x="9920604" y="2036288"/>
            <a:ext cx="10439401" cy="11010901"/>
          </a:xfrm>
          <a:prstGeom prst="rect">
            <a:avLst/>
          </a:prstGeom>
          <a:ln w="12700">
            <a:miter lim="400000"/>
          </a:ln>
        </p:spPr>
      </p:pic>
      <p:sp>
        <p:nvSpPr>
          <p:cNvPr id="190" name="Body"/>
          <p:cNvSpPr txBox="1"/>
          <p:nvPr/>
        </p:nvSpPr>
        <p:spPr>
          <a:xfrm>
            <a:off x="5725885" y="3937645"/>
            <a:ext cx="1159765" cy="1130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3500">
                <a:solidFill>
                  <a:srgbClr val="000000"/>
                </a:solidFill>
              </a:defRPr>
            </a:lvl1pPr>
          </a:lstStyle>
          <a:p>
            <a:r>
              <a:t>Body</a:t>
            </a:r>
          </a:p>
        </p:txBody>
      </p:sp>
      <p:sp>
        <p:nvSpPr>
          <p:cNvPr id="191" name="Brain"/>
          <p:cNvSpPr txBox="1"/>
          <p:nvPr/>
        </p:nvSpPr>
        <p:spPr>
          <a:xfrm>
            <a:off x="5730107" y="9551362"/>
            <a:ext cx="1151320" cy="1130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3500">
                <a:solidFill>
                  <a:srgbClr val="000000"/>
                </a:solidFill>
              </a:defRPr>
            </a:lvl1pPr>
          </a:lstStyle>
          <a:p>
            <a:r>
              <a:t>Brain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side bar.bmp" descr="side bar.bmp"/>
          <p:cNvPicPr>
            <a:picLocks noChangeAspect="1"/>
          </p:cNvPicPr>
          <p:nvPr/>
        </p:nvPicPr>
        <p:blipFill>
          <a:blip r:embed="rId2"/>
          <a:stretch>
            <a:fillRect/>
          </a:stretch>
        </p:blipFill>
        <p:spPr>
          <a:xfrm>
            <a:off x="69337" y="53304"/>
            <a:ext cx="2154638" cy="13609392"/>
          </a:xfrm>
          <a:prstGeom prst="rect">
            <a:avLst/>
          </a:prstGeom>
          <a:ln w="12700">
            <a:miter lim="400000"/>
          </a:ln>
        </p:spPr>
      </p:pic>
      <p:pic>
        <p:nvPicPr>
          <p:cNvPr id="194" name="side bar2.bmp" descr="side bar2.bmp"/>
          <p:cNvPicPr>
            <a:picLocks noChangeAspect="1"/>
          </p:cNvPicPr>
          <p:nvPr/>
        </p:nvPicPr>
        <p:blipFill>
          <a:blip r:embed="rId3"/>
          <a:stretch>
            <a:fillRect/>
          </a:stretch>
        </p:blipFill>
        <p:spPr>
          <a:xfrm>
            <a:off x="19351" y="60684"/>
            <a:ext cx="2254611" cy="13594632"/>
          </a:xfrm>
          <a:prstGeom prst="rect">
            <a:avLst/>
          </a:prstGeom>
          <a:ln w="12700">
            <a:miter lim="400000"/>
          </a:ln>
        </p:spPr>
      </p:pic>
      <p:sp>
        <p:nvSpPr>
          <p:cNvPr id="195" name="Brain genotype"/>
          <p:cNvSpPr txBox="1"/>
          <p:nvPr/>
        </p:nvSpPr>
        <p:spPr>
          <a:xfrm>
            <a:off x="2549160" y="1695730"/>
            <a:ext cx="3567177"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4000"/>
            </a:lvl1pPr>
          </a:lstStyle>
          <a:p>
            <a:r>
              <a:t>Brain genotype</a:t>
            </a:r>
          </a:p>
        </p:txBody>
      </p:sp>
      <p:sp>
        <p:nvSpPr>
          <p:cNvPr id="196" name="Methodology &amp; Experiments"/>
          <p:cNvSpPr txBox="1">
            <a:spLocks noGrp="1"/>
          </p:cNvSpPr>
          <p:nvPr>
            <p:ph type="title" idx="4294967295"/>
          </p:nvPr>
        </p:nvSpPr>
        <p:spPr>
          <a:xfrm>
            <a:off x="2413000" y="254000"/>
            <a:ext cx="13061834" cy="1433163"/>
          </a:xfrm>
          <a:prstGeom prst="rect">
            <a:avLst/>
          </a:prstGeom>
        </p:spPr>
        <p:txBody>
          <a:bodyPr/>
          <a:lstStyle>
            <a:lvl1pPr defTabSz="2389572">
              <a:defRPr sz="8330" b="0" spc="-166">
                <a:solidFill>
                  <a:srgbClr val="2E3371"/>
                </a:solidFill>
              </a:defRPr>
            </a:lvl1pPr>
          </a:lstStyle>
          <a:p>
            <a:r>
              <a:t>Methodology &amp; Experiments</a:t>
            </a:r>
          </a:p>
        </p:txBody>
      </p:sp>
      <p:pic>
        <p:nvPicPr>
          <p:cNvPr id="197" name="controller_genome (1).png" descr="controller_genome (1).png"/>
          <p:cNvPicPr>
            <a:picLocks noChangeAspect="1"/>
          </p:cNvPicPr>
          <p:nvPr/>
        </p:nvPicPr>
        <p:blipFill>
          <a:blip r:embed="rId4"/>
          <a:stretch>
            <a:fillRect/>
          </a:stretch>
        </p:blipFill>
        <p:spPr>
          <a:xfrm>
            <a:off x="15288716" y="2740495"/>
            <a:ext cx="8425465" cy="8235010"/>
          </a:xfrm>
          <a:prstGeom prst="rect">
            <a:avLst/>
          </a:prstGeom>
          <a:ln w="12700">
            <a:miter lim="400000"/>
          </a:ln>
        </p:spPr>
      </p:pic>
      <p:sp>
        <p:nvSpPr>
          <p:cNvPr id="198" name="Internal weights of every possible CPG: 21*21-1=440"/>
          <p:cNvSpPr txBox="1"/>
          <p:nvPr/>
        </p:nvSpPr>
        <p:spPr>
          <a:xfrm>
            <a:off x="14933829" y="11209915"/>
            <a:ext cx="9135238"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3000">
                <a:solidFill>
                  <a:srgbClr val="000000"/>
                </a:solidFill>
              </a:defRPr>
            </a:lvl1pPr>
          </a:lstStyle>
          <a:p>
            <a:r>
              <a:t>Internal weights of every possible CPG: 21*21-1=440</a:t>
            </a:r>
          </a:p>
        </p:txBody>
      </p:sp>
      <p:pic>
        <p:nvPicPr>
          <p:cNvPr id="199" name="Screenshot 2023-12-30 at 13.59.56.png" descr="Screenshot 2023-12-30 at 13.59.56.png"/>
          <p:cNvPicPr>
            <a:picLocks noChangeAspect="1"/>
          </p:cNvPicPr>
          <p:nvPr/>
        </p:nvPicPr>
        <p:blipFill>
          <a:blip r:embed="rId5"/>
          <a:stretch>
            <a:fillRect/>
          </a:stretch>
        </p:blipFill>
        <p:spPr>
          <a:xfrm>
            <a:off x="2240612" y="3225222"/>
            <a:ext cx="12086192" cy="839279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ide bar.bmp" descr="side bar.bmp"/>
          <p:cNvPicPr>
            <a:picLocks noChangeAspect="1"/>
          </p:cNvPicPr>
          <p:nvPr/>
        </p:nvPicPr>
        <p:blipFill>
          <a:blip r:embed="rId2"/>
          <a:stretch>
            <a:fillRect/>
          </a:stretch>
        </p:blipFill>
        <p:spPr>
          <a:xfrm>
            <a:off x="69337" y="53304"/>
            <a:ext cx="2154638" cy="13609392"/>
          </a:xfrm>
          <a:prstGeom prst="rect">
            <a:avLst/>
          </a:prstGeom>
          <a:ln w="12700">
            <a:miter lim="400000"/>
          </a:ln>
        </p:spPr>
      </p:pic>
      <p:pic>
        <p:nvPicPr>
          <p:cNvPr id="202" name="side bar2.bmp" descr="side bar2.bmp"/>
          <p:cNvPicPr>
            <a:picLocks noChangeAspect="1"/>
          </p:cNvPicPr>
          <p:nvPr/>
        </p:nvPicPr>
        <p:blipFill>
          <a:blip r:embed="rId3"/>
          <a:stretch>
            <a:fillRect/>
          </a:stretch>
        </p:blipFill>
        <p:spPr>
          <a:xfrm>
            <a:off x="19351" y="60684"/>
            <a:ext cx="2254611" cy="13594632"/>
          </a:xfrm>
          <a:prstGeom prst="rect">
            <a:avLst/>
          </a:prstGeom>
          <a:ln w="12700">
            <a:miter lim="400000"/>
          </a:ln>
        </p:spPr>
      </p:pic>
      <p:sp>
        <p:nvSpPr>
          <p:cNvPr id="203" name="Brain genotype"/>
          <p:cNvSpPr txBox="1"/>
          <p:nvPr/>
        </p:nvSpPr>
        <p:spPr>
          <a:xfrm>
            <a:off x="2549160" y="1695730"/>
            <a:ext cx="3567177"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4000"/>
            </a:lvl1pPr>
          </a:lstStyle>
          <a:p>
            <a:r>
              <a:t>Brain genotype</a:t>
            </a:r>
          </a:p>
        </p:txBody>
      </p:sp>
      <p:sp>
        <p:nvSpPr>
          <p:cNvPr id="204" name="Methodology &amp; Experiments"/>
          <p:cNvSpPr txBox="1">
            <a:spLocks noGrp="1"/>
          </p:cNvSpPr>
          <p:nvPr>
            <p:ph type="title" idx="4294967295"/>
          </p:nvPr>
        </p:nvSpPr>
        <p:spPr>
          <a:xfrm>
            <a:off x="2413000" y="254000"/>
            <a:ext cx="13061834" cy="1433163"/>
          </a:xfrm>
          <a:prstGeom prst="rect">
            <a:avLst/>
          </a:prstGeom>
        </p:spPr>
        <p:txBody>
          <a:bodyPr/>
          <a:lstStyle>
            <a:lvl1pPr defTabSz="2389572">
              <a:defRPr sz="8330" b="0" spc="-166">
                <a:solidFill>
                  <a:srgbClr val="2E3371"/>
                </a:solidFill>
              </a:defRPr>
            </a:lvl1pPr>
          </a:lstStyle>
          <a:p>
            <a:r>
              <a:t>Methodology &amp; Experiments</a:t>
            </a:r>
          </a:p>
        </p:txBody>
      </p:sp>
      <p:pic>
        <p:nvPicPr>
          <p:cNvPr id="205" name="controller_genome (1).png" descr="controller_genome (1).png"/>
          <p:cNvPicPr>
            <a:picLocks noChangeAspect="1"/>
          </p:cNvPicPr>
          <p:nvPr/>
        </p:nvPicPr>
        <p:blipFill>
          <a:blip r:embed="rId4"/>
          <a:stretch>
            <a:fillRect/>
          </a:stretch>
        </p:blipFill>
        <p:spPr>
          <a:xfrm>
            <a:off x="3321899" y="3116968"/>
            <a:ext cx="9478320" cy="9264064"/>
          </a:xfrm>
          <a:prstGeom prst="rect">
            <a:avLst/>
          </a:prstGeom>
          <a:ln w="12700">
            <a:miter lim="400000"/>
          </a:ln>
        </p:spPr>
      </p:pic>
      <p:pic>
        <p:nvPicPr>
          <p:cNvPr id="206" name="controller_genome2 (1).png" descr="controller_genome2 (1).png"/>
          <p:cNvPicPr>
            <a:picLocks noChangeAspect="1"/>
          </p:cNvPicPr>
          <p:nvPr/>
        </p:nvPicPr>
        <p:blipFill>
          <a:blip r:embed="rId5"/>
          <a:stretch>
            <a:fillRect/>
          </a:stretch>
        </p:blipFill>
        <p:spPr>
          <a:xfrm>
            <a:off x="3396844" y="3190220"/>
            <a:ext cx="9328430" cy="9117560"/>
          </a:xfrm>
          <a:prstGeom prst="rect">
            <a:avLst/>
          </a:prstGeom>
          <a:ln w="12700">
            <a:miter lim="400000"/>
          </a:ln>
        </p:spPr>
      </p:pic>
      <p:sp>
        <p:nvSpPr>
          <p:cNvPr id="207" name="Every possible CPG: 21*21-1=440"/>
          <p:cNvSpPr txBox="1"/>
          <p:nvPr/>
        </p:nvSpPr>
        <p:spPr>
          <a:xfrm>
            <a:off x="4754938" y="12646315"/>
            <a:ext cx="5925313"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3000">
                <a:solidFill>
                  <a:srgbClr val="000000"/>
                </a:solidFill>
              </a:defRPr>
            </a:lvl1pPr>
          </a:lstStyle>
          <a:p>
            <a:r>
              <a:t>Every possible CPG: 21*21-1=440</a:t>
            </a:r>
          </a:p>
        </p:txBody>
      </p:sp>
      <p:pic>
        <p:nvPicPr>
          <p:cNvPr id="208" name="Screenshot 2023-12-29 at 13.26.26.png" descr="Screenshot 2023-12-29 at 13.26.26.png"/>
          <p:cNvPicPr>
            <a:picLocks noChangeAspect="1"/>
          </p:cNvPicPr>
          <p:nvPr/>
        </p:nvPicPr>
        <p:blipFill>
          <a:blip r:embed="rId6"/>
          <a:stretch>
            <a:fillRect/>
          </a:stretch>
        </p:blipFill>
        <p:spPr>
          <a:xfrm>
            <a:off x="13393649" y="4688589"/>
            <a:ext cx="6437416" cy="612082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side bar.bmp" descr="side bar.bmp"/>
          <p:cNvPicPr>
            <a:picLocks noChangeAspect="1"/>
          </p:cNvPicPr>
          <p:nvPr/>
        </p:nvPicPr>
        <p:blipFill>
          <a:blip r:embed="rId2"/>
          <a:stretch>
            <a:fillRect/>
          </a:stretch>
        </p:blipFill>
        <p:spPr>
          <a:xfrm>
            <a:off x="69337" y="53304"/>
            <a:ext cx="2154638" cy="13609392"/>
          </a:xfrm>
          <a:prstGeom prst="rect">
            <a:avLst/>
          </a:prstGeom>
          <a:ln w="12700">
            <a:miter lim="400000"/>
          </a:ln>
        </p:spPr>
      </p:pic>
      <p:pic>
        <p:nvPicPr>
          <p:cNvPr id="211" name="side bar2.bmp" descr="side bar2.bmp"/>
          <p:cNvPicPr>
            <a:picLocks noChangeAspect="1"/>
          </p:cNvPicPr>
          <p:nvPr/>
        </p:nvPicPr>
        <p:blipFill>
          <a:blip r:embed="rId3"/>
          <a:stretch>
            <a:fillRect/>
          </a:stretch>
        </p:blipFill>
        <p:spPr>
          <a:xfrm>
            <a:off x="19351" y="60684"/>
            <a:ext cx="2254611" cy="13594632"/>
          </a:xfrm>
          <a:prstGeom prst="rect">
            <a:avLst/>
          </a:prstGeom>
          <a:ln w="12700">
            <a:miter lim="400000"/>
          </a:ln>
        </p:spPr>
      </p:pic>
      <p:sp>
        <p:nvSpPr>
          <p:cNvPr id="212" name="Brain genotype"/>
          <p:cNvSpPr txBox="1"/>
          <p:nvPr/>
        </p:nvSpPr>
        <p:spPr>
          <a:xfrm>
            <a:off x="2549160" y="1695730"/>
            <a:ext cx="3567177"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4000"/>
            </a:lvl1pPr>
          </a:lstStyle>
          <a:p>
            <a:r>
              <a:t>Brain genotype</a:t>
            </a:r>
          </a:p>
        </p:txBody>
      </p:sp>
      <p:sp>
        <p:nvSpPr>
          <p:cNvPr id="213" name="Methodology &amp; Experiments"/>
          <p:cNvSpPr txBox="1">
            <a:spLocks noGrp="1"/>
          </p:cNvSpPr>
          <p:nvPr>
            <p:ph type="title" idx="4294967295"/>
          </p:nvPr>
        </p:nvSpPr>
        <p:spPr>
          <a:xfrm>
            <a:off x="2413000" y="254000"/>
            <a:ext cx="13061834" cy="1433163"/>
          </a:xfrm>
          <a:prstGeom prst="rect">
            <a:avLst/>
          </a:prstGeom>
        </p:spPr>
        <p:txBody>
          <a:bodyPr/>
          <a:lstStyle>
            <a:lvl1pPr defTabSz="2389572">
              <a:defRPr sz="8330" b="0" spc="-166">
                <a:solidFill>
                  <a:srgbClr val="2E3371"/>
                </a:solidFill>
              </a:defRPr>
            </a:lvl1pPr>
          </a:lstStyle>
          <a:p>
            <a:r>
              <a:t>Methodology &amp; Experiments</a:t>
            </a:r>
          </a:p>
        </p:txBody>
      </p:sp>
      <p:pic>
        <p:nvPicPr>
          <p:cNvPr id="214" name="controller_genome (1).png" descr="controller_genome (1).png"/>
          <p:cNvPicPr>
            <a:picLocks noChangeAspect="1"/>
          </p:cNvPicPr>
          <p:nvPr/>
        </p:nvPicPr>
        <p:blipFill>
          <a:blip r:embed="rId4"/>
          <a:stretch>
            <a:fillRect/>
          </a:stretch>
        </p:blipFill>
        <p:spPr>
          <a:xfrm>
            <a:off x="3321899" y="3116968"/>
            <a:ext cx="9478320" cy="9264064"/>
          </a:xfrm>
          <a:prstGeom prst="rect">
            <a:avLst/>
          </a:prstGeom>
          <a:ln w="12700">
            <a:miter lim="400000"/>
          </a:ln>
        </p:spPr>
      </p:pic>
      <p:pic>
        <p:nvPicPr>
          <p:cNvPr id="215" name="controller_genome2 (1).png" descr="controller_genome2 (1).png"/>
          <p:cNvPicPr>
            <a:picLocks noChangeAspect="1"/>
          </p:cNvPicPr>
          <p:nvPr/>
        </p:nvPicPr>
        <p:blipFill>
          <a:blip r:embed="rId5"/>
          <a:stretch>
            <a:fillRect/>
          </a:stretch>
        </p:blipFill>
        <p:spPr>
          <a:xfrm>
            <a:off x="3396844" y="3190220"/>
            <a:ext cx="9328430" cy="9117560"/>
          </a:xfrm>
          <a:prstGeom prst="rect">
            <a:avLst/>
          </a:prstGeom>
          <a:ln w="12700">
            <a:miter lim="400000"/>
          </a:ln>
        </p:spPr>
      </p:pic>
      <p:sp>
        <p:nvSpPr>
          <p:cNvPr id="216" name="Every possible CPG: 21*21-1=440"/>
          <p:cNvSpPr txBox="1"/>
          <p:nvPr/>
        </p:nvSpPr>
        <p:spPr>
          <a:xfrm>
            <a:off x="4754938" y="12646315"/>
            <a:ext cx="5925313"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3000">
                <a:solidFill>
                  <a:srgbClr val="000000"/>
                </a:solidFill>
              </a:defRPr>
            </a:lvl1pPr>
          </a:lstStyle>
          <a:p>
            <a:r>
              <a:t>Every possible CPG: 21*21-1=440</a:t>
            </a:r>
          </a:p>
        </p:txBody>
      </p:sp>
      <p:pic>
        <p:nvPicPr>
          <p:cNvPr id="217" name="Screenshot 2023-12-29 at 13.27.04.png" descr="Screenshot 2023-12-29 at 13.27.04.png"/>
          <p:cNvPicPr>
            <a:picLocks noChangeAspect="1"/>
          </p:cNvPicPr>
          <p:nvPr/>
        </p:nvPicPr>
        <p:blipFill>
          <a:blip r:embed="rId6"/>
          <a:stretch>
            <a:fillRect/>
          </a:stretch>
        </p:blipFill>
        <p:spPr>
          <a:xfrm>
            <a:off x="13539933" y="3352702"/>
            <a:ext cx="10610677" cy="6415052"/>
          </a:xfrm>
          <a:prstGeom prst="rect">
            <a:avLst/>
          </a:prstGeom>
          <a:ln w="12700">
            <a:miter lim="400000"/>
          </a:ln>
        </p:spPr>
      </p:pic>
      <p:sp>
        <p:nvSpPr>
          <p:cNvPr id="218" name="For each CPG:  1 internal weight;…"/>
          <p:cNvSpPr txBox="1"/>
          <p:nvPr/>
        </p:nvSpPr>
        <p:spPr>
          <a:xfrm>
            <a:off x="13848156" y="11229000"/>
            <a:ext cx="10254235" cy="1919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2438338">
              <a:defRPr sz="3000">
                <a:solidFill>
                  <a:srgbClr val="000000"/>
                </a:solidFill>
              </a:defRPr>
            </a:pPr>
            <a:r>
              <a:t>For each CPG: </a:t>
            </a:r>
            <a:br/>
            <a:r>
              <a:t>1 internal weight;</a:t>
            </a:r>
          </a:p>
          <a:p>
            <a:pPr algn="l" defTabSz="2438338">
              <a:defRPr sz="3000">
                <a:solidFill>
                  <a:srgbClr val="000000"/>
                </a:solidFill>
              </a:defRPr>
            </a:pPr>
            <a:r>
              <a:t>12 external weights: Delannoy number D(2,2) -1=12;</a:t>
            </a:r>
            <a:br/>
            <a:r>
              <a:t>1 weight for connections with CPGs at the same coordinate</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21_BasicWhite</vt:lpstr>
      <vt:lpstr>Enhancing Robot Evolution through Lamarckian Principles</vt:lpstr>
      <vt:lpstr>PowerPoint Presentation</vt:lpstr>
      <vt:lpstr>Main goals</vt:lpstr>
      <vt:lpstr>Methods &amp; Experiments</vt:lpstr>
      <vt:lpstr>Methods &amp; Experiments</vt:lpstr>
      <vt:lpstr>Methodology &amp; Experiments</vt:lpstr>
      <vt:lpstr>Methodology &amp; Experiments</vt:lpstr>
      <vt:lpstr>Methodology &amp; Experiments</vt:lpstr>
      <vt:lpstr>Methodology &amp; Experiments</vt:lpstr>
      <vt:lpstr>Methods &amp; Experiments</vt:lpstr>
      <vt:lpstr>Results: Task Performance</vt:lpstr>
      <vt:lpstr>Results: Task Performance</vt:lpstr>
      <vt:lpstr>Results: Morphological traits</vt:lpstr>
      <vt:lpstr>Results: Morphological parent-child similarity</vt:lpstr>
      <vt:lpstr>Results: Morphological parent-child similarity</vt:lpstr>
      <vt:lpstr>Results: Morphological diversity</vt:lpstr>
      <vt:lpstr>Results: Morphological intelligence</vt:lpstr>
      <vt:lpstr>Results: Robot Behavior</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Robot Evolution through Lamarckian Principles</dc:title>
  <cp:revision>2</cp:revision>
  <dcterms:modified xsi:type="dcterms:W3CDTF">2024-01-15T09:57:34Z</dcterms:modified>
</cp:coreProperties>
</file>