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3" r:id="rId1"/>
  </p:sldMasterIdLst>
  <p:notesMasterIdLst>
    <p:notesMasterId r:id="rId32"/>
  </p:notesMasterIdLst>
  <p:sldIdLst>
    <p:sldId id="256" r:id="rId2"/>
    <p:sldId id="441" r:id="rId3"/>
    <p:sldId id="474" r:id="rId4"/>
    <p:sldId id="472" r:id="rId5"/>
    <p:sldId id="458" r:id="rId6"/>
    <p:sldId id="462" r:id="rId7"/>
    <p:sldId id="266" r:id="rId8"/>
    <p:sldId id="451" r:id="rId9"/>
    <p:sldId id="448" r:id="rId10"/>
    <p:sldId id="353" r:id="rId11"/>
    <p:sldId id="273" r:id="rId12"/>
    <p:sldId id="475" r:id="rId13"/>
    <p:sldId id="476" r:id="rId14"/>
    <p:sldId id="477" r:id="rId15"/>
    <p:sldId id="431" r:id="rId16"/>
    <p:sldId id="432" r:id="rId17"/>
    <p:sldId id="433" r:id="rId18"/>
    <p:sldId id="371" r:id="rId19"/>
    <p:sldId id="288" r:id="rId20"/>
    <p:sldId id="377" r:id="rId21"/>
    <p:sldId id="379" r:id="rId22"/>
    <p:sldId id="437" r:id="rId23"/>
    <p:sldId id="421" r:id="rId24"/>
    <p:sldId id="409" r:id="rId25"/>
    <p:sldId id="418" r:id="rId26"/>
    <p:sldId id="434" r:id="rId27"/>
    <p:sldId id="450" r:id="rId28"/>
    <p:sldId id="454" r:id="rId29"/>
    <p:sldId id="471" r:id="rId30"/>
    <p:sldId id="291" r:id="rId31"/>
  </p:sldIdLst>
  <p:sldSz cx="12192000" cy="6858000"/>
  <p:notesSz cx="7099300" cy="102346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297"/>
    <a:srgbClr val="FFFFFF"/>
    <a:srgbClr val="000000"/>
    <a:srgbClr val="E47C7C"/>
    <a:srgbClr val="C0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Stijl, gemiddeld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21" autoAdjust="0"/>
    <p:restoredTop sz="78218" autoAdjust="0"/>
  </p:normalViewPr>
  <p:slideViewPr>
    <p:cSldViewPr>
      <p:cViewPr varScale="1">
        <p:scale>
          <a:sx n="72" d="100"/>
          <a:sy n="72" d="100"/>
        </p:scale>
        <p:origin x="648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19" d="100"/>
          <a:sy n="119" d="100"/>
        </p:scale>
        <p:origin x="-5058" y="-108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  <a:noFill/>
          <a:ln>
            <a:noFill/>
          </a:ln>
        </p:spPr>
        <p:txBody>
          <a:bodyPr lIns="99032" tIns="99032" rIns="99032" bIns="99032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293185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lIns="99032" tIns="99032" rIns="99032" bIns="99032" anchor="t" anchorCtr="0">
            <a:noAutofit/>
          </a:bodyPr>
          <a:lstStyle/>
          <a:p>
            <a:pPr marL="185715" indent="-185715">
              <a:buFontTx/>
              <a:buChar char="-"/>
            </a:pPr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17861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22376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74623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http://www.prostate.org.au/awareness/further-detailed-information/understanding-prostate-cancer-treatments-and-side-effects/understanding-brachytherapy-for-prostate-cancer/</a:t>
            </a:r>
          </a:p>
          <a:p>
            <a:pPr marL="171450" indent="-171450">
              <a:buFontTx/>
              <a:buChar char="-"/>
            </a:pPr>
            <a:r>
              <a:rPr lang="en-US" dirty="0"/>
              <a:t>Each position is called a dwell position</a:t>
            </a:r>
          </a:p>
          <a:p>
            <a:pPr marL="171450" indent="-171450">
              <a:buFontTx/>
              <a:buChar char="-"/>
            </a:pPr>
            <a:r>
              <a:rPr lang="en-US" dirty="0"/>
              <a:t>Each time is called a dwell time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F8ECA2-D3BF-4B4A-9371-A04CDA0D9102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79358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FontTx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232711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FontTx/>
              <a:buNone/>
            </a:pPr>
            <a:r>
              <a:rPr lang="en-US" dirty="0"/>
              <a:t>- Recall trade-off between coverage and sparing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078270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FontTx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596892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Population-based optimization method, making it excellent at multi-objective optimization</a:t>
            </a:r>
          </a:p>
          <a:p>
            <a:pPr marL="171450" indent="-171450">
              <a:buFontTx/>
              <a:buChar char="-"/>
            </a:pPr>
            <a:r>
              <a:rPr lang="en-US" dirty="0"/>
              <a:t>State of the art evolutionary</a:t>
            </a:r>
            <a:r>
              <a:rPr lang="en-US" baseline="0" dirty="0"/>
              <a:t> algorithm that we recently developed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Allows for problem-specific enhancements that greatly improve performance on inverse treatment planning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Previously validated in a </a:t>
            </a:r>
            <a:r>
              <a:rPr lang="en-US" baseline="0" dirty="0" err="1"/>
              <a:t>restrospective</a:t>
            </a:r>
            <a:r>
              <a:rPr lang="en-US" baseline="0" dirty="0"/>
              <a:t> observer study</a:t>
            </a:r>
          </a:p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1CAFB-F183-4971-871A-F3AC324F640D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62706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lIns="99032" tIns="99032" rIns="99032" bIns="99032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511833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lIns="99032" tIns="99032" rIns="99032" bIns="99032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24473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FontTx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93947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lIns="99032" tIns="99032" rIns="99032" bIns="99032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082242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lIns="99032" tIns="99032" rIns="99032" bIns="99032" anchor="t" anchorCtr="0">
            <a:noAutofit/>
          </a:bodyPr>
          <a:lstStyle/>
          <a:p>
            <a:pPr marL="185715" indent="-185715">
              <a:buFontTx/>
              <a:buChar char="-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034364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lIns="99032" tIns="99032" rIns="99032" bIns="99032" anchor="t" anchorCtr="0">
            <a:noAutofit/>
          </a:bodyPr>
          <a:lstStyle/>
          <a:p>
            <a:pPr marL="185715" indent="-185715">
              <a:buFontTx/>
              <a:buChar char="-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347326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FontTx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17098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FontTx/>
              <a:buNone/>
            </a:pPr>
            <a:r>
              <a:rPr lang="en-US" dirty="0"/>
              <a:t>- Show golden corner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390491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FontTx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62141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FontTx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312069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FontTx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500947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lIns="99032" tIns="99032" rIns="99032" bIns="99032" anchor="t" anchorCtr="0">
            <a:no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FontTx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562826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FontTx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74093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FontTx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93903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79877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825509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415600" y="1319424"/>
            <a:ext cx="11360800" cy="16569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5200"/>
            </a:lvl1pPr>
            <a:lvl2pPr lvl="1" algn="ctr" rtl="0">
              <a:spcBef>
                <a:spcPts val="0"/>
              </a:spcBef>
              <a:buSzPct val="100000"/>
              <a:defRPr sz="5200"/>
            </a:lvl2pPr>
            <a:lvl3pPr lvl="2" algn="ctr" rtl="0">
              <a:spcBef>
                <a:spcPts val="0"/>
              </a:spcBef>
              <a:buSzPct val="100000"/>
              <a:defRPr sz="5200"/>
            </a:lvl3pPr>
            <a:lvl4pPr lvl="3" algn="ctr" rtl="0">
              <a:spcBef>
                <a:spcPts val="0"/>
              </a:spcBef>
              <a:buSzPct val="100000"/>
              <a:defRPr sz="5200"/>
            </a:lvl4pPr>
            <a:lvl5pPr lvl="4" algn="ctr" rtl="0">
              <a:spcBef>
                <a:spcPts val="0"/>
              </a:spcBef>
              <a:buSzPct val="100000"/>
              <a:defRPr sz="5200"/>
            </a:lvl5pPr>
            <a:lvl6pPr lvl="5" algn="ctr" rtl="0">
              <a:spcBef>
                <a:spcPts val="0"/>
              </a:spcBef>
              <a:buSzPct val="100000"/>
              <a:defRPr sz="5200"/>
            </a:lvl6pPr>
            <a:lvl7pPr lvl="6" algn="ctr" rtl="0">
              <a:spcBef>
                <a:spcPts val="0"/>
              </a:spcBef>
              <a:buSzPct val="100000"/>
              <a:defRPr sz="5200"/>
            </a:lvl7pPr>
            <a:lvl8pPr lvl="7" algn="ctr" rtl="0">
              <a:spcBef>
                <a:spcPts val="0"/>
              </a:spcBef>
              <a:buSzPct val="100000"/>
              <a:defRPr sz="5200"/>
            </a:lvl8pPr>
            <a:lvl9pPr lvl="8" algn="ctr" rtl="0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3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SzPct val="100000"/>
              <a:defRPr sz="3600"/>
            </a:lvl1pPr>
            <a:lvl2pPr lvl="1" algn="ctr" rtl="0">
              <a:spcBef>
                <a:spcPts val="0"/>
              </a:spcBef>
              <a:buSzPct val="100000"/>
              <a:defRPr sz="3600"/>
            </a:lvl2pPr>
            <a:lvl3pPr lvl="2" algn="ctr" rtl="0">
              <a:spcBef>
                <a:spcPts val="0"/>
              </a:spcBef>
              <a:buSzPct val="100000"/>
              <a:defRPr sz="3600"/>
            </a:lvl3pPr>
            <a:lvl4pPr lvl="3" algn="ctr" rtl="0">
              <a:spcBef>
                <a:spcPts val="0"/>
              </a:spcBef>
              <a:buSzPct val="100000"/>
              <a:defRPr sz="3600"/>
            </a:lvl4pPr>
            <a:lvl5pPr lvl="4" algn="ctr" rtl="0">
              <a:spcBef>
                <a:spcPts val="0"/>
              </a:spcBef>
              <a:buSzPct val="100000"/>
              <a:defRPr sz="3600"/>
            </a:lvl5pPr>
            <a:lvl6pPr lvl="5" algn="ctr" rtl="0">
              <a:spcBef>
                <a:spcPts val="0"/>
              </a:spcBef>
              <a:buSzPct val="100000"/>
              <a:defRPr sz="3600"/>
            </a:lvl6pPr>
            <a:lvl7pPr lvl="6" algn="ctr" rtl="0">
              <a:spcBef>
                <a:spcPts val="0"/>
              </a:spcBef>
              <a:buSzPct val="100000"/>
              <a:defRPr sz="3600"/>
            </a:lvl7pPr>
            <a:lvl8pPr lvl="7" algn="ctr" rtl="0">
              <a:spcBef>
                <a:spcPts val="0"/>
              </a:spcBef>
              <a:buSzPct val="100000"/>
              <a:defRPr sz="3600"/>
            </a:lvl8pPr>
            <a:lvl9pPr lvl="8" algn="ctr" rtl="0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415600" y="212366"/>
            <a:ext cx="11360800" cy="763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415600" y="1343799"/>
            <a:ext cx="11360800" cy="4748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000000"/>
              </a:buClr>
              <a:buChar char="❏"/>
              <a:defRPr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buClr>
                <a:srgbClr val="000000"/>
              </a:buClr>
              <a:buChar char="❏"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buClr>
                <a:srgbClr val="000000"/>
              </a:buClr>
              <a:buChar char="❏"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buClr>
                <a:srgbClr val="000000"/>
              </a:buClr>
              <a:buChar char="❏"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buClr>
                <a:srgbClr val="000000"/>
              </a:buClr>
              <a:buChar char="❏"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buClr>
                <a:srgbClr val="000000"/>
              </a:buClr>
              <a:buChar char="❏"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buClr>
                <a:srgbClr val="000000"/>
              </a:buClr>
              <a:buChar char="❏"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buClr>
                <a:srgbClr val="000000"/>
              </a:buClr>
              <a:buChar char="❏"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buClr>
                <a:srgbClr val="000000"/>
              </a:buClr>
              <a:buChar char="❏"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11296609" y="6493195"/>
            <a:ext cx="7316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r"/>
            <a:fld id="{00000000-1234-1234-1234-123412341234}" type="slidenum">
              <a:rPr lang="en-GB" sz="1000" smtClean="0">
                <a:solidFill>
                  <a:srgbClr val="FFFFFF"/>
                </a:solidFill>
              </a:rPr>
              <a:pPr algn="r"/>
              <a:t>‹#›</a:t>
            </a:fld>
            <a:endParaRPr lang="en-GB" sz="100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body 1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15600" y="212366"/>
            <a:ext cx="11360800" cy="763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415600" y="1343800"/>
            <a:ext cx="5721200" cy="4748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000000"/>
              </a:buClr>
              <a:buChar char="❏"/>
              <a:defRPr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buClr>
                <a:srgbClr val="000000"/>
              </a:buClr>
              <a:buChar char="❏"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buClr>
                <a:srgbClr val="000000"/>
              </a:buClr>
              <a:buChar char="❏"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buClr>
                <a:srgbClr val="000000"/>
              </a:buClr>
              <a:buChar char="❏"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buClr>
                <a:srgbClr val="000000"/>
              </a:buClr>
              <a:buChar char="❏"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buClr>
                <a:srgbClr val="000000"/>
              </a:buClr>
              <a:buChar char="❏"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buClr>
                <a:srgbClr val="000000"/>
              </a:buClr>
              <a:buChar char="❏"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buClr>
                <a:srgbClr val="000000"/>
              </a:buClr>
              <a:buChar char="❏"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buClr>
                <a:srgbClr val="000000"/>
              </a:buClr>
              <a:buChar char="❏"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11296609" y="6493195"/>
            <a:ext cx="7316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r"/>
            <a:fld id="{00000000-1234-1234-1234-123412341234}" type="slidenum">
              <a:rPr lang="en-GB" sz="1000" smtClean="0">
                <a:solidFill>
                  <a:srgbClr val="FFFFFF"/>
                </a:solidFill>
              </a:rPr>
              <a:pPr algn="r"/>
              <a:t>‹#›</a:t>
            </a:fld>
            <a:endParaRPr lang="en-GB" sz="1000">
              <a:solidFill>
                <a:srgbClr val="FFFFFF"/>
              </a:solidFill>
            </a:endParaRPr>
          </a:p>
        </p:txBody>
      </p:sp>
      <p:sp>
        <p:nvSpPr>
          <p:cNvPr id="38" name="Shape 38"/>
          <p:cNvSpPr txBox="1">
            <a:spLocks noGrp="1"/>
          </p:cNvSpPr>
          <p:nvPr>
            <p:ph type="body" idx="4"/>
          </p:nvPr>
        </p:nvSpPr>
        <p:spPr>
          <a:xfrm>
            <a:off x="6308400" y="1343800"/>
            <a:ext cx="5721200" cy="4748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000000"/>
              </a:buClr>
              <a:buChar char="❏"/>
              <a:defRPr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buClr>
                <a:srgbClr val="000000"/>
              </a:buClr>
              <a:buChar char="❏"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buClr>
                <a:srgbClr val="000000"/>
              </a:buClr>
              <a:buChar char="❏"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buClr>
                <a:srgbClr val="000000"/>
              </a:buClr>
              <a:buChar char="❏"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buClr>
                <a:srgbClr val="000000"/>
              </a:buClr>
              <a:buChar char="❏"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buClr>
                <a:srgbClr val="000000"/>
              </a:buClr>
              <a:buChar char="❏"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buClr>
                <a:srgbClr val="000000"/>
              </a:buClr>
              <a:buChar char="❏"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buClr>
                <a:srgbClr val="000000"/>
              </a:buClr>
              <a:buChar char="❏"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buClr>
                <a:srgbClr val="000000"/>
              </a:buClr>
              <a:buChar char="❏"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415600" y="212366"/>
            <a:ext cx="11360800" cy="763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11296609" y="6493195"/>
            <a:ext cx="7316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r"/>
            <a:fld id="{00000000-1234-1234-1234-123412341234}" type="slidenum">
              <a:rPr lang="en-GB" sz="1000" smtClean="0">
                <a:solidFill>
                  <a:srgbClr val="FFFFFF"/>
                </a:solidFill>
              </a:rPr>
              <a:pPr algn="r"/>
              <a:t>‹#›</a:t>
            </a:fld>
            <a:endParaRPr lang="en-GB" sz="100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290A2-FCDA-C544-BA07-29BDAF596DB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6591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/>
        </p:nvSpPr>
        <p:spPr>
          <a:xfrm>
            <a:off x="0" y="6664950"/>
            <a:ext cx="12192000" cy="193200"/>
          </a:xfrm>
          <a:prstGeom prst="rect">
            <a:avLst/>
          </a:prstGeom>
          <a:solidFill>
            <a:srgbClr val="BF0D3E"/>
          </a:solidFill>
          <a:ln w="9525" cap="flat" cmpd="sng">
            <a:solidFill>
              <a:srgbClr val="BF0D3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7" name="Shape 7"/>
          <p:cNvSpPr txBox="1">
            <a:spLocks noGrp="1"/>
          </p:cNvSpPr>
          <p:nvPr>
            <p:ph type="title"/>
          </p:nvPr>
        </p:nvSpPr>
        <p:spPr>
          <a:xfrm>
            <a:off x="415600" y="212366"/>
            <a:ext cx="11360800" cy="76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body" idx="1"/>
          </p:nvPr>
        </p:nvSpPr>
        <p:spPr>
          <a:xfrm>
            <a:off x="415600" y="1393524"/>
            <a:ext cx="11360800" cy="4698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ct val="100000"/>
              <a:defRPr sz="18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defRPr/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ldNum" idx="12"/>
          </p:nvPr>
        </p:nvSpPr>
        <p:spPr>
          <a:xfrm>
            <a:off x="11296609" y="6493195"/>
            <a:ext cx="731600" cy="52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/>
            <a:fld id="{00000000-1234-1234-1234-123412341234}" type="slidenum">
              <a:rPr lang="en-GB" sz="1000" smtClean="0">
                <a:solidFill>
                  <a:srgbClr val="FFFFFF"/>
                </a:solidFill>
              </a:rPr>
              <a:pPr algn="r"/>
              <a:t>‹#›</a:t>
            </a:fld>
            <a:endParaRPr lang="en-GB" sz="1000">
              <a:solidFill>
                <a:srgbClr val="FFFFFF"/>
              </a:solidFill>
            </a:endParaRPr>
          </a:p>
        </p:txBody>
      </p:sp>
      <p:cxnSp>
        <p:nvCxnSpPr>
          <p:cNvPr id="11" name="Shape 11"/>
          <p:cNvCxnSpPr/>
          <p:nvPr/>
        </p:nvCxnSpPr>
        <p:spPr>
          <a:xfrm>
            <a:off x="-21133" y="1029500"/>
            <a:ext cx="12248400" cy="0"/>
          </a:xfrm>
          <a:prstGeom prst="straightConnector1">
            <a:avLst/>
          </a:prstGeom>
          <a:noFill/>
          <a:ln w="28575" cap="flat" cmpd="sng">
            <a:solidFill>
              <a:srgbClr val="BF0D3E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2" name="Shape 12"/>
          <p:cNvCxnSpPr/>
          <p:nvPr/>
        </p:nvCxnSpPr>
        <p:spPr>
          <a:xfrm>
            <a:off x="-63367" y="1112025"/>
            <a:ext cx="12269200" cy="0"/>
          </a:xfrm>
          <a:prstGeom prst="straightConnector1">
            <a:avLst/>
          </a:prstGeom>
          <a:noFill/>
          <a:ln w="28575" cap="flat" cmpd="sng">
            <a:solidFill>
              <a:srgbClr val="BF0D3E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15" name="Shape 53">
            <a:extLst>
              <a:ext uri="{FF2B5EF4-FFF2-40B4-BE49-F238E27FC236}">
                <a16:creationId xmlns:a16="http://schemas.microsoft.com/office/drawing/2014/main" id="{A73106B3-A667-449A-B37E-A69F081FEA99}"/>
              </a:ext>
            </a:extLst>
          </p:cNvPr>
          <p:cNvPicPr preferRelativeResize="0"/>
          <p:nvPr userDrawn="1"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304102" y="69885"/>
            <a:ext cx="1624546" cy="87710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4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5.png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image" Target="../media/image58.png"/><Relationship Id="rId7" Type="http://schemas.openxmlformats.org/officeDocument/2006/relationships/image" Target="../media/image6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1.png"/><Relationship Id="rId5" Type="http://schemas.openxmlformats.org/officeDocument/2006/relationships/image" Target="../media/image60.jpeg"/><Relationship Id="rId4" Type="http://schemas.openxmlformats.org/officeDocument/2006/relationships/image" Target="../media/image5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ctrTitle"/>
          </p:nvPr>
        </p:nvSpPr>
        <p:spPr>
          <a:xfrm>
            <a:off x="0" y="1556792"/>
            <a:ext cx="12192000" cy="1656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lnSpc>
                <a:spcPct val="115000"/>
              </a:lnSpc>
              <a:buSzPct val="42307"/>
            </a:pPr>
            <a:r>
              <a:rPr lang="en-GB" sz="4400" dirty="0"/>
              <a:t>Optimal Mixing Evolutionary Algorithms for Large-Scale Real-Valued Optimization</a:t>
            </a:r>
            <a:endParaRPr lang="en-GB" sz="4400" i="1" dirty="0"/>
          </a:p>
        </p:txBody>
      </p:sp>
      <p:sp>
        <p:nvSpPr>
          <p:cNvPr id="49" name="Shape 49"/>
          <p:cNvSpPr txBox="1">
            <a:spLocks noGrp="1"/>
          </p:cNvSpPr>
          <p:nvPr>
            <p:ph type="subTitle" idx="1"/>
          </p:nvPr>
        </p:nvSpPr>
        <p:spPr>
          <a:xfrm>
            <a:off x="1835700" y="4653136"/>
            <a:ext cx="8520600" cy="146546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-GB" sz="1800" b="1" dirty="0"/>
              <a:t>   </a:t>
            </a:r>
            <a:r>
              <a:rPr lang="en-GB" sz="2400" b="1" dirty="0"/>
              <a:t>Anton </a:t>
            </a:r>
            <a:r>
              <a:rPr lang="en-GB" sz="2400" b="1" dirty="0" err="1"/>
              <a:t>Bouter</a:t>
            </a:r>
            <a:endParaRPr lang="en-GB" sz="2400" b="1" dirty="0"/>
          </a:p>
          <a:p>
            <a:pPr lvl="0"/>
            <a:r>
              <a:rPr lang="en-GB" sz="1800" i="1" dirty="0"/>
              <a:t>Scientific Software Developer</a:t>
            </a:r>
          </a:p>
          <a:p>
            <a:pPr lvl="0"/>
            <a:r>
              <a:rPr lang="en-GB" sz="1800" i="1" dirty="0"/>
              <a:t>Life Science &amp; Health Group, Centrum </a:t>
            </a:r>
            <a:r>
              <a:rPr lang="en-GB" sz="1800" i="1" dirty="0" err="1"/>
              <a:t>Wiskunde</a:t>
            </a:r>
            <a:r>
              <a:rPr lang="en-GB" sz="1800" i="1" dirty="0"/>
              <a:t> &amp; Informatica (CWI), Amsterdam</a:t>
            </a:r>
          </a:p>
          <a:p>
            <a:pPr lvl="0"/>
            <a:endParaRPr lang="en-GB" sz="1800" i="1" dirty="0"/>
          </a:p>
          <a:p>
            <a:pPr lvl="0"/>
            <a:r>
              <a:rPr lang="en-GB" sz="1800" i="1" dirty="0"/>
              <a:t>15-09-2021</a:t>
            </a:r>
            <a:endParaRPr sz="1800" i="1" dirty="0"/>
          </a:p>
        </p:txBody>
      </p:sp>
      <p:sp>
        <p:nvSpPr>
          <p:cNvPr id="54" name="Shape 54"/>
          <p:cNvSpPr txBox="1">
            <a:spLocks noGrp="1"/>
          </p:cNvSpPr>
          <p:nvPr>
            <p:ph type="sldNum" idx="4294967295"/>
          </p:nvPr>
        </p:nvSpPr>
        <p:spPr>
          <a:xfrm>
            <a:off x="10119455" y="6499200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r"/>
            <a:fld id="{00000000-1234-1234-1234-123412341234}" type="slidenum">
              <a:rPr lang="en-GB" sz="1200">
                <a:solidFill>
                  <a:schemeClr val="bg1"/>
                </a:solidFill>
              </a:rPr>
              <a:pPr algn="r"/>
              <a:t>1</a:t>
            </a:fld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55" name="Shape 55"/>
          <p:cNvSpPr txBox="1">
            <a:spLocks noGrp="1"/>
          </p:cNvSpPr>
          <p:nvPr>
            <p:ph type="sldNum" idx="4294967295"/>
          </p:nvPr>
        </p:nvSpPr>
        <p:spPr>
          <a:xfrm>
            <a:off x="1524000" y="6499200"/>
            <a:ext cx="20826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A. </a:t>
            </a:r>
            <a:r>
              <a:rPr lang="en-GB" sz="1200" dirty="0" err="1">
                <a:solidFill>
                  <a:schemeClr val="bg1"/>
                </a:solidFill>
              </a:rPr>
              <a:t>Bouter</a:t>
            </a:r>
            <a:r>
              <a:rPr lang="en-GB" sz="1200" dirty="0">
                <a:solidFill>
                  <a:schemeClr val="bg1"/>
                </a:solidFill>
              </a:rPr>
              <a:t> et. al.</a:t>
            </a:r>
          </a:p>
        </p:txBody>
      </p:sp>
      <p:sp>
        <p:nvSpPr>
          <p:cNvPr id="56" name="Shape 56"/>
          <p:cNvSpPr txBox="1">
            <a:spLocks noGrp="1"/>
          </p:cNvSpPr>
          <p:nvPr>
            <p:ph type="sldNum" idx="4294967295"/>
          </p:nvPr>
        </p:nvSpPr>
        <p:spPr>
          <a:xfrm>
            <a:off x="5087888" y="6499200"/>
            <a:ext cx="189237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</a:rPr>
              <a:t>GECCO 2017 - ENUM</a:t>
            </a:r>
          </a:p>
        </p:txBody>
      </p:sp>
      <p:cxnSp>
        <p:nvCxnSpPr>
          <p:cNvPr id="50" name="Shape 50"/>
          <p:cNvCxnSpPr/>
          <p:nvPr/>
        </p:nvCxnSpPr>
        <p:spPr>
          <a:xfrm>
            <a:off x="1508150" y="1029500"/>
            <a:ext cx="9186300" cy="0"/>
          </a:xfrm>
          <a:prstGeom prst="straightConnector1">
            <a:avLst/>
          </a:prstGeom>
          <a:noFill/>
          <a:ln w="28575" cap="flat" cmpd="sng">
            <a:solidFill>
              <a:srgbClr val="BF0D3E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51" name="Shape 51"/>
          <p:cNvCxnSpPr/>
          <p:nvPr/>
        </p:nvCxnSpPr>
        <p:spPr>
          <a:xfrm>
            <a:off x="1476475" y="1112025"/>
            <a:ext cx="9201900" cy="0"/>
          </a:xfrm>
          <a:prstGeom prst="straightConnector1">
            <a:avLst/>
          </a:prstGeom>
          <a:noFill/>
          <a:ln w="28575" cap="flat" cmpd="sng">
            <a:solidFill>
              <a:srgbClr val="BF0D3E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52" name="Shape 52"/>
          <p:cNvSpPr/>
          <p:nvPr/>
        </p:nvSpPr>
        <p:spPr>
          <a:xfrm>
            <a:off x="1524000" y="6664950"/>
            <a:ext cx="9144000" cy="193200"/>
          </a:xfrm>
          <a:prstGeom prst="rect">
            <a:avLst/>
          </a:prstGeom>
          <a:solidFill>
            <a:srgbClr val="BF0D3E"/>
          </a:solidFill>
          <a:ln w="9525" cap="flat" cmpd="sng">
            <a:solidFill>
              <a:srgbClr val="BF0D3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-GB" dirty="0"/>
              <a:t>Multi-Objective RV-GOMEA - Clustering</a:t>
            </a:r>
          </a:p>
        </p:txBody>
      </p:sp>
      <p:sp>
        <p:nvSpPr>
          <p:cNvPr id="37" name="Shape 5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r"/>
            <a:fld id="{00000000-1234-1234-1234-123412341234}" type="slidenum">
              <a:rPr lang="en-GB" sz="1200">
                <a:solidFill>
                  <a:schemeClr val="bg1"/>
                </a:solidFill>
              </a:rPr>
              <a:pPr algn="r"/>
              <a:t>10</a:t>
            </a:fld>
            <a:endParaRPr lang="en-GB" sz="1200" dirty="0">
              <a:solidFill>
                <a:schemeClr val="bg1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656" y="1417664"/>
            <a:ext cx="5677520" cy="508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12074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GB" dirty="0"/>
              <a:t>Scalability Analysis – Sphere (GBO)</a:t>
            </a:r>
          </a:p>
        </p:txBody>
      </p:sp>
      <p:sp>
        <p:nvSpPr>
          <p:cNvPr id="7" name="Shape 54"/>
          <p:cNvSpPr txBox="1">
            <a:spLocks noGrp="1"/>
          </p:cNvSpPr>
          <p:nvPr>
            <p:ph type="sldNum" idx="4294967295"/>
          </p:nvPr>
        </p:nvSpPr>
        <p:spPr>
          <a:xfrm>
            <a:off x="11642725" y="6499225"/>
            <a:ext cx="549275" cy="525463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r"/>
            <a:fld id="{00000000-1234-1234-1234-123412341234}" type="slidenum">
              <a:rPr lang="en-GB" sz="1200">
                <a:solidFill>
                  <a:schemeClr val="bg1"/>
                </a:solidFill>
              </a:rPr>
              <a:pPr algn="r"/>
              <a:t>11</a:t>
            </a:fld>
            <a:endParaRPr lang="en-GB" sz="1200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23908" y="1192445"/>
            <a:ext cx="6434557" cy="5044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hape 91"/>
          <p:cNvSpPr txBox="1"/>
          <p:nvPr/>
        </p:nvSpPr>
        <p:spPr>
          <a:xfrm>
            <a:off x="2792060" y="6207770"/>
            <a:ext cx="3795600" cy="38958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en-GB" sz="2400" dirty="0"/>
              <a:t>Dimensionality</a:t>
            </a:r>
          </a:p>
        </p:txBody>
      </p:sp>
      <p:sp>
        <p:nvSpPr>
          <p:cNvPr id="15" name="Shape 91"/>
          <p:cNvSpPr txBox="1"/>
          <p:nvPr/>
        </p:nvSpPr>
        <p:spPr>
          <a:xfrm>
            <a:off x="911424" y="975865"/>
            <a:ext cx="360040" cy="5044867"/>
          </a:xfrm>
          <a:prstGeom prst="rect">
            <a:avLst/>
          </a:prstGeom>
          <a:noFill/>
          <a:ln>
            <a:noFill/>
          </a:ln>
        </p:spPr>
        <p:txBody>
          <a:bodyPr vert="vert270" lIns="91425" tIns="91425" rIns="91425" bIns="91425" anchor="t" anchorCtr="0">
            <a:noAutofit/>
          </a:bodyPr>
          <a:lstStyle/>
          <a:p>
            <a:pPr algn="ctr"/>
            <a:r>
              <a:rPr lang="en-GB" sz="2400" dirty="0"/>
              <a:t>Number of evaluations 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DA861210-FADD-4F50-BDD0-349182F3B5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9" t="-1947" r="63109"/>
          <a:stretch/>
        </p:blipFill>
        <p:spPr bwMode="auto">
          <a:xfrm>
            <a:off x="8112224" y="2708920"/>
            <a:ext cx="3509585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01" t="-1947" r="36421"/>
          <a:stretch/>
        </p:blipFill>
        <p:spPr bwMode="auto">
          <a:xfrm>
            <a:off x="8570454" y="3429000"/>
            <a:ext cx="2977828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7C4DF540-1101-4077-BAC0-38CAC6B4C2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44" t="1841" r="4388" b="-4266"/>
          <a:stretch/>
        </p:blipFill>
        <p:spPr bwMode="auto">
          <a:xfrm>
            <a:off x="8812889" y="4149080"/>
            <a:ext cx="3367148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44183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GB" dirty="0"/>
              <a:t>Scalability Analysis – Sphere (GBO)</a:t>
            </a:r>
          </a:p>
        </p:txBody>
      </p:sp>
      <p:sp>
        <p:nvSpPr>
          <p:cNvPr id="7" name="Shape 54"/>
          <p:cNvSpPr txBox="1">
            <a:spLocks noGrp="1"/>
          </p:cNvSpPr>
          <p:nvPr>
            <p:ph type="sldNum" idx="4294967295"/>
          </p:nvPr>
        </p:nvSpPr>
        <p:spPr>
          <a:xfrm>
            <a:off x="11642725" y="6499225"/>
            <a:ext cx="549275" cy="525463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r"/>
            <a:fld id="{00000000-1234-1234-1234-123412341234}" type="slidenum">
              <a:rPr lang="en-GB" sz="1200">
                <a:solidFill>
                  <a:schemeClr val="bg1"/>
                </a:solidFill>
              </a:rPr>
              <a:pPr algn="r"/>
              <a:t>12</a:t>
            </a:fld>
            <a:endParaRPr lang="en-GB" sz="1200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1424568" y="1192445"/>
            <a:ext cx="6433236" cy="5044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hape 91"/>
          <p:cNvSpPr txBox="1"/>
          <p:nvPr/>
        </p:nvSpPr>
        <p:spPr>
          <a:xfrm>
            <a:off x="2792060" y="6207770"/>
            <a:ext cx="3795600" cy="38958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en-GB" sz="2400" dirty="0"/>
              <a:t>Dimensionality</a:t>
            </a:r>
          </a:p>
        </p:txBody>
      </p:sp>
      <p:sp>
        <p:nvSpPr>
          <p:cNvPr id="15" name="Shape 91"/>
          <p:cNvSpPr txBox="1"/>
          <p:nvPr/>
        </p:nvSpPr>
        <p:spPr>
          <a:xfrm>
            <a:off x="911424" y="975865"/>
            <a:ext cx="360040" cy="5044867"/>
          </a:xfrm>
          <a:prstGeom prst="rect">
            <a:avLst/>
          </a:prstGeom>
          <a:noFill/>
          <a:ln>
            <a:noFill/>
          </a:ln>
        </p:spPr>
        <p:txBody>
          <a:bodyPr vert="vert270" lIns="91425" tIns="91425" rIns="91425" bIns="91425" anchor="t" anchorCtr="0">
            <a:noAutofit/>
          </a:bodyPr>
          <a:lstStyle/>
          <a:p>
            <a:pPr algn="ctr"/>
            <a:r>
              <a:rPr lang="en-GB" sz="2400" dirty="0"/>
              <a:t>Time (s)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DA861210-FADD-4F50-BDD0-349182F3B5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9" t="-1947" r="63109"/>
          <a:stretch/>
        </p:blipFill>
        <p:spPr bwMode="auto">
          <a:xfrm>
            <a:off x="8112224" y="2708920"/>
            <a:ext cx="3509585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01" t="-1947" r="36421"/>
          <a:stretch/>
        </p:blipFill>
        <p:spPr bwMode="auto">
          <a:xfrm>
            <a:off x="8570454" y="3429000"/>
            <a:ext cx="2977828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7C4DF540-1101-4077-BAC0-38CAC6B4C2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44" t="1841" r="4388" b="-4266"/>
          <a:stretch/>
        </p:blipFill>
        <p:spPr bwMode="auto">
          <a:xfrm>
            <a:off x="8812889" y="4149080"/>
            <a:ext cx="3367148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91878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GB" dirty="0"/>
              <a:t>Scalability Analysis – </a:t>
            </a:r>
            <a:r>
              <a:rPr lang="en-GB" dirty="0" err="1"/>
              <a:t>Rosenbrock</a:t>
            </a:r>
            <a:r>
              <a:rPr lang="en-GB" dirty="0"/>
              <a:t> (GBO)</a:t>
            </a:r>
          </a:p>
        </p:txBody>
      </p:sp>
      <p:sp>
        <p:nvSpPr>
          <p:cNvPr id="7" name="Shape 54"/>
          <p:cNvSpPr txBox="1">
            <a:spLocks noGrp="1"/>
          </p:cNvSpPr>
          <p:nvPr>
            <p:ph type="sldNum" idx="4294967295"/>
          </p:nvPr>
        </p:nvSpPr>
        <p:spPr>
          <a:xfrm>
            <a:off x="11642725" y="6499225"/>
            <a:ext cx="549275" cy="525463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r"/>
            <a:fld id="{00000000-1234-1234-1234-123412341234}" type="slidenum">
              <a:rPr lang="en-GB" sz="1200">
                <a:solidFill>
                  <a:schemeClr val="bg1"/>
                </a:solidFill>
              </a:rPr>
              <a:pPr algn="r"/>
              <a:t>13</a:t>
            </a:fld>
            <a:endParaRPr lang="en-GB" sz="1200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1424568" y="1192445"/>
            <a:ext cx="6433236" cy="5044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hape 91"/>
          <p:cNvSpPr txBox="1"/>
          <p:nvPr/>
        </p:nvSpPr>
        <p:spPr>
          <a:xfrm>
            <a:off x="2792060" y="6207770"/>
            <a:ext cx="3795600" cy="38958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en-GB" sz="2400" dirty="0"/>
              <a:t>Dimensionality</a:t>
            </a:r>
          </a:p>
        </p:txBody>
      </p:sp>
      <p:sp>
        <p:nvSpPr>
          <p:cNvPr id="15" name="Shape 91"/>
          <p:cNvSpPr txBox="1"/>
          <p:nvPr/>
        </p:nvSpPr>
        <p:spPr>
          <a:xfrm>
            <a:off x="911424" y="975865"/>
            <a:ext cx="360040" cy="5044867"/>
          </a:xfrm>
          <a:prstGeom prst="rect">
            <a:avLst/>
          </a:prstGeom>
          <a:noFill/>
          <a:ln>
            <a:noFill/>
          </a:ln>
        </p:spPr>
        <p:txBody>
          <a:bodyPr vert="vert270" lIns="91425" tIns="91425" rIns="91425" bIns="91425" anchor="t" anchorCtr="0">
            <a:noAutofit/>
          </a:bodyPr>
          <a:lstStyle/>
          <a:p>
            <a:pPr algn="ctr"/>
            <a:r>
              <a:rPr lang="en-GB" sz="2400" dirty="0"/>
              <a:t>Number of evaluations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DA861210-FADD-4F50-BDD0-349182F3B5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9" t="-1947" r="63109"/>
          <a:stretch/>
        </p:blipFill>
        <p:spPr bwMode="auto">
          <a:xfrm>
            <a:off x="8112224" y="2708920"/>
            <a:ext cx="3509585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01" t="-1947" r="36421"/>
          <a:stretch/>
        </p:blipFill>
        <p:spPr bwMode="auto">
          <a:xfrm>
            <a:off x="8570454" y="3429000"/>
            <a:ext cx="2977828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7C4DF540-1101-4077-BAC0-38CAC6B4C2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44" t="1841" r="4388" b="-4266"/>
          <a:stretch/>
        </p:blipFill>
        <p:spPr bwMode="auto">
          <a:xfrm>
            <a:off x="8812889" y="4149080"/>
            <a:ext cx="3367148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89191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GB" dirty="0"/>
              <a:t>Scalability Analysis – </a:t>
            </a:r>
            <a:r>
              <a:rPr lang="en-GB" dirty="0" err="1"/>
              <a:t>Rosenbrock</a:t>
            </a:r>
            <a:r>
              <a:rPr lang="en-GB" dirty="0"/>
              <a:t> (GBO)</a:t>
            </a:r>
          </a:p>
        </p:txBody>
      </p:sp>
      <p:sp>
        <p:nvSpPr>
          <p:cNvPr id="7" name="Shape 54"/>
          <p:cNvSpPr txBox="1">
            <a:spLocks noGrp="1"/>
          </p:cNvSpPr>
          <p:nvPr>
            <p:ph type="sldNum" idx="4294967295"/>
          </p:nvPr>
        </p:nvSpPr>
        <p:spPr>
          <a:xfrm>
            <a:off x="11642725" y="6499225"/>
            <a:ext cx="549275" cy="525463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r"/>
            <a:fld id="{00000000-1234-1234-1234-123412341234}" type="slidenum">
              <a:rPr lang="en-GB" sz="1200">
                <a:solidFill>
                  <a:schemeClr val="bg1"/>
                </a:solidFill>
              </a:rPr>
              <a:pPr algn="r"/>
              <a:t>14</a:t>
            </a:fld>
            <a:endParaRPr lang="en-GB" sz="1200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1424568" y="1192445"/>
            <a:ext cx="6433236" cy="5044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hape 91"/>
          <p:cNvSpPr txBox="1"/>
          <p:nvPr/>
        </p:nvSpPr>
        <p:spPr>
          <a:xfrm>
            <a:off x="2792060" y="6207770"/>
            <a:ext cx="3795600" cy="38958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en-GB" sz="2400" dirty="0"/>
              <a:t>Dimensionality</a:t>
            </a:r>
          </a:p>
        </p:txBody>
      </p:sp>
      <p:sp>
        <p:nvSpPr>
          <p:cNvPr id="15" name="Shape 91"/>
          <p:cNvSpPr txBox="1"/>
          <p:nvPr/>
        </p:nvSpPr>
        <p:spPr>
          <a:xfrm>
            <a:off x="911424" y="975865"/>
            <a:ext cx="360040" cy="5044867"/>
          </a:xfrm>
          <a:prstGeom prst="rect">
            <a:avLst/>
          </a:prstGeom>
          <a:noFill/>
          <a:ln>
            <a:noFill/>
          </a:ln>
        </p:spPr>
        <p:txBody>
          <a:bodyPr vert="vert270" lIns="91425" tIns="91425" rIns="91425" bIns="91425" anchor="t" anchorCtr="0">
            <a:noAutofit/>
          </a:bodyPr>
          <a:lstStyle/>
          <a:p>
            <a:pPr algn="ctr"/>
            <a:r>
              <a:rPr lang="en-GB" sz="2400" dirty="0"/>
              <a:t>Time (s)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DA861210-FADD-4F50-BDD0-349182F3B5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9" t="-1947" r="63109"/>
          <a:stretch/>
        </p:blipFill>
        <p:spPr bwMode="auto">
          <a:xfrm>
            <a:off x="8112224" y="2708920"/>
            <a:ext cx="3509585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01" t="-1947" r="36421"/>
          <a:stretch/>
        </p:blipFill>
        <p:spPr bwMode="auto">
          <a:xfrm>
            <a:off x="8570454" y="3429000"/>
            <a:ext cx="2977828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7C4DF540-1101-4077-BAC0-38CAC6B4C2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44" t="1841" r="4388" b="-4266"/>
          <a:stretch/>
        </p:blipFill>
        <p:spPr bwMode="auto">
          <a:xfrm>
            <a:off x="8812889" y="4149080"/>
            <a:ext cx="3367148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57014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rostate.org.au/media/465106/hdr-brachytherap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282" y="1682935"/>
            <a:ext cx="4264350" cy="403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6456040" y="5701482"/>
            <a:ext cx="3367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/>
              <a:t>Source: </a:t>
            </a:r>
            <a:r>
              <a:rPr lang="nl-NL" sz="1200" i="1" dirty="0"/>
              <a:t>Understanding </a:t>
            </a:r>
            <a:r>
              <a:rPr lang="nl-NL" sz="1200" i="1" dirty="0" err="1"/>
              <a:t>Brachytherapy</a:t>
            </a:r>
            <a:r>
              <a:rPr lang="nl-NL" sz="1200" i="1" dirty="0"/>
              <a:t> </a:t>
            </a:r>
            <a:r>
              <a:rPr lang="nl-NL" sz="1200" i="1" dirty="0" err="1"/>
              <a:t>for</a:t>
            </a:r>
            <a:r>
              <a:rPr lang="nl-NL" sz="1200" i="1" dirty="0"/>
              <a:t> </a:t>
            </a:r>
            <a:r>
              <a:rPr lang="nl-NL" sz="1200" i="1" dirty="0" err="1"/>
              <a:t>Prostate</a:t>
            </a:r>
            <a:r>
              <a:rPr lang="nl-NL" sz="1200" i="1" dirty="0"/>
              <a:t> Cancer</a:t>
            </a:r>
            <a:r>
              <a:rPr lang="nl-NL" sz="1200" dirty="0"/>
              <a:t>, </a:t>
            </a:r>
            <a:r>
              <a:rPr lang="nl-NL" sz="1200" dirty="0" err="1"/>
              <a:t>Prostate</a:t>
            </a:r>
            <a:r>
              <a:rPr lang="nl-NL" sz="1200" dirty="0"/>
              <a:t> Cancer Foundation of Australia</a:t>
            </a:r>
            <a:endParaRPr lang="nl-NL" sz="1200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76" y="3281703"/>
            <a:ext cx="3807143" cy="25714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70" y="3281703"/>
            <a:ext cx="3807143" cy="26190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76" y="3281703"/>
            <a:ext cx="3807143" cy="26190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69" y="3281703"/>
            <a:ext cx="3807143" cy="26190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76" y="3281703"/>
            <a:ext cx="3807143" cy="26190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68" y="3281703"/>
            <a:ext cx="3807143" cy="2619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67" y="3281703"/>
            <a:ext cx="3807143" cy="26190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66" y="3281703"/>
            <a:ext cx="3807143" cy="26190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76" y="3281702"/>
            <a:ext cx="3807143" cy="257143"/>
          </a:xfrm>
          <a:prstGeom prst="rect">
            <a:avLst/>
          </a:prstGeom>
        </p:spPr>
      </p:pic>
      <p:sp>
        <p:nvSpPr>
          <p:cNvPr id="21" name="Shape 6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-GB" dirty="0"/>
              <a:t>Prostate HDR Brachytherapy</a:t>
            </a:r>
          </a:p>
        </p:txBody>
      </p:sp>
      <p:sp>
        <p:nvSpPr>
          <p:cNvPr id="20" name="Shape 5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r"/>
            <a:fld id="{00000000-1234-1234-1234-123412341234}" type="slidenum">
              <a:rPr lang="en-GB" sz="1200">
                <a:solidFill>
                  <a:schemeClr val="bg1"/>
                </a:solidFill>
              </a:rPr>
              <a:pPr algn="r"/>
              <a:t>15</a:t>
            </a:fld>
            <a:endParaRPr lang="en-GB" sz="1200" dirty="0">
              <a:solidFill>
                <a:schemeClr val="bg1"/>
              </a:solidFill>
            </a:endParaRPr>
          </a:p>
        </p:txBody>
      </p:sp>
      <p:pic>
        <p:nvPicPr>
          <p:cNvPr id="2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66" y="3815167"/>
            <a:ext cx="3807143" cy="257143"/>
          </a:xfrm>
          <a:prstGeom prst="rect">
            <a:avLst/>
          </a:prstGeom>
        </p:spPr>
      </p:pic>
      <p:pic>
        <p:nvPicPr>
          <p:cNvPr id="23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60" y="3815167"/>
            <a:ext cx="3807143" cy="261905"/>
          </a:xfrm>
          <a:prstGeom prst="rect">
            <a:avLst/>
          </a:prstGeom>
        </p:spPr>
      </p:pic>
      <p:pic>
        <p:nvPicPr>
          <p:cNvPr id="24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66" y="3815167"/>
            <a:ext cx="3807143" cy="261905"/>
          </a:xfrm>
          <a:prstGeom prst="rect">
            <a:avLst/>
          </a:prstGeom>
        </p:spPr>
      </p:pic>
      <p:pic>
        <p:nvPicPr>
          <p:cNvPr id="2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9" y="3815167"/>
            <a:ext cx="3807143" cy="261905"/>
          </a:xfrm>
          <a:prstGeom prst="rect">
            <a:avLst/>
          </a:prstGeom>
        </p:spPr>
      </p:pic>
      <p:pic>
        <p:nvPicPr>
          <p:cNvPr id="26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66" y="3815167"/>
            <a:ext cx="3807143" cy="261905"/>
          </a:xfrm>
          <a:prstGeom prst="rect">
            <a:avLst/>
          </a:prstGeom>
        </p:spPr>
      </p:pic>
      <p:pic>
        <p:nvPicPr>
          <p:cNvPr id="27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8" y="3815167"/>
            <a:ext cx="3807143" cy="261905"/>
          </a:xfrm>
          <a:prstGeom prst="rect">
            <a:avLst/>
          </a:prstGeom>
        </p:spPr>
      </p:pic>
      <p:pic>
        <p:nvPicPr>
          <p:cNvPr id="28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7" y="3815167"/>
            <a:ext cx="3807143" cy="261905"/>
          </a:xfrm>
          <a:prstGeom prst="rect">
            <a:avLst/>
          </a:prstGeom>
        </p:spPr>
      </p:pic>
      <p:pic>
        <p:nvPicPr>
          <p:cNvPr id="29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6" y="3815167"/>
            <a:ext cx="3807143" cy="261905"/>
          </a:xfrm>
          <a:prstGeom prst="rect">
            <a:avLst/>
          </a:prstGeom>
        </p:spPr>
      </p:pic>
      <p:pic>
        <p:nvPicPr>
          <p:cNvPr id="30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66" y="3815166"/>
            <a:ext cx="3807143" cy="2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286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-GB" dirty="0"/>
              <a:t>Prostate HDR Brachytherapy</a:t>
            </a:r>
          </a:p>
        </p:txBody>
      </p:sp>
      <p:sp>
        <p:nvSpPr>
          <p:cNvPr id="10" name="Shape 5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r"/>
            <a:fld id="{00000000-1234-1234-1234-123412341234}" type="slidenum">
              <a:rPr lang="en-GB" sz="1200">
                <a:solidFill>
                  <a:schemeClr val="bg1"/>
                </a:solidFill>
              </a:rPr>
              <a:pPr algn="r"/>
              <a:t>16</a:t>
            </a:fld>
            <a:endParaRPr lang="en-GB" sz="1200" dirty="0">
              <a:solidFill>
                <a:schemeClr val="bg1"/>
              </a:solidFill>
            </a:endParaRPr>
          </a:p>
        </p:txBody>
      </p:sp>
      <p:pic>
        <p:nvPicPr>
          <p:cNvPr id="14" name="Char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1348183"/>
            <a:ext cx="5521036" cy="5109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902" y="1348183"/>
            <a:ext cx="5254019" cy="5109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6845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US" dirty="0"/>
              <a:t>Multi-Objective Optimization</a:t>
            </a:r>
          </a:p>
        </p:txBody>
      </p:sp>
      <p:sp>
        <p:nvSpPr>
          <p:cNvPr id="10" name="Shape 5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r"/>
            <a:fld id="{00000000-1234-1234-1234-123412341234}" type="slidenum">
              <a:rPr lang="en-GB" sz="1200">
                <a:solidFill>
                  <a:schemeClr val="bg1"/>
                </a:solidFill>
              </a:rPr>
              <a:pPr algn="r"/>
              <a:t>17</a:t>
            </a:fld>
            <a:endParaRPr lang="en-GB" sz="1200" dirty="0">
              <a:solidFill>
                <a:schemeClr val="bg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4A862BC-5570-4351-AE8B-5BA196894E55}"/>
              </a:ext>
            </a:extLst>
          </p:cNvPr>
          <p:cNvGrpSpPr/>
          <p:nvPr/>
        </p:nvGrpSpPr>
        <p:grpSpPr>
          <a:xfrm>
            <a:off x="6404934" y="1844824"/>
            <a:ext cx="4394427" cy="4240178"/>
            <a:chOff x="6404934" y="1844824"/>
            <a:chExt cx="4394427" cy="4240178"/>
          </a:xfrm>
        </p:grpSpPr>
        <p:sp>
          <p:nvSpPr>
            <p:cNvPr id="9" name="Rechthoek 8"/>
            <p:cNvSpPr/>
            <p:nvPr/>
          </p:nvSpPr>
          <p:spPr>
            <a:xfrm>
              <a:off x="9359181" y="2503766"/>
              <a:ext cx="1440179" cy="1584946"/>
            </a:xfrm>
            <a:prstGeom prst="rect">
              <a:avLst/>
            </a:prstGeom>
            <a:solidFill>
              <a:srgbClr val="92D05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12" name="Straight Arrow Connector 4"/>
            <p:cNvCxnSpPr/>
            <p:nvPr/>
          </p:nvCxnSpPr>
          <p:spPr bwMode="auto">
            <a:xfrm>
              <a:off x="6882272" y="5715669"/>
              <a:ext cx="3917088" cy="0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Arrow Connector 7"/>
            <p:cNvCxnSpPr/>
            <p:nvPr/>
          </p:nvCxnSpPr>
          <p:spPr bwMode="auto">
            <a:xfrm flipH="1" flipV="1">
              <a:off x="6882272" y="2365080"/>
              <a:ext cx="9333" cy="3350590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Oval 8"/>
            <p:cNvSpPr/>
            <p:nvPr/>
          </p:nvSpPr>
          <p:spPr bwMode="auto">
            <a:xfrm>
              <a:off x="7192273" y="2613010"/>
              <a:ext cx="162106" cy="160888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chemeClr val="tx1"/>
                </a:solidFill>
                <a:latin typeface="Times New Roman" pitchFamily="-28" charset="0"/>
              </a:endParaRPr>
            </a:p>
          </p:txBody>
        </p:sp>
        <p:sp>
          <p:nvSpPr>
            <p:cNvPr id="17" name="Oval 11"/>
            <p:cNvSpPr/>
            <p:nvPr/>
          </p:nvSpPr>
          <p:spPr bwMode="auto">
            <a:xfrm>
              <a:off x="7767253" y="2661565"/>
              <a:ext cx="162106" cy="160888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chemeClr val="tx1"/>
                </a:solidFill>
                <a:latin typeface="Times New Roman" pitchFamily="-28" charset="0"/>
              </a:endParaRPr>
            </a:p>
          </p:txBody>
        </p:sp>
        <p:sp>
          <p:nvSpPr>
            <p:cNvPr id="18" name="Oval 12"/>
            <p:cNvSpPr/>
            <p:nvPr/>
          </p:nvSpPr>
          <p:spPr bwMode="auto">
            <a:xfrm>
              <a:off x="8057414" y="2730609"/>
              <a:ext cx="162106" cy="160888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chemeClr val="tx1"/>
                </a:solidFill>
                <a:latin typeface="Times New Roman" pitchFamily="-28" charset="0"/>
              </a:endParaRPr>
            </a:p>
          </p:txBody>
        </p:sp>
        <p:sp>
          <p:nvSpPr>
            <p:cNvPr id="19" name="Oval 13"/>
            <p:cNvSpPr/>
            <p:nvPr/>
          </p:nvSpPr>
          <p:spPr bwMode="auto">
            <a:xfrm>
              <a:off x="8449370" y="2799774"/>
              <a:ext cx="162106" cy="160888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chemeClr val="tx1"/>
                </a:solidFill>
                <a:latin typeface="Times New Roman" pitchFamily="-28" charset="0"/>
              </a:endParaRPr>
            </a:p>
          </p:txBody>
        </p:sp>
        <p:sp>
          <p:nvSpPr>
            <p:cNvPr id="20" name="Oval 14"/>
            <p:cNvSpPr/>
            <p:nvPr/>
          </p:nvSpPr>
          <p:spPr bwMode="auto">
            <a:xfrm>
              <a:off x="9420969" y="3243775"/>
              <a:ext cx="162106" cy="160888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chemeClr val="tx1"/>
                </a:solidFill>
                <a:latin typeface="Times New Roman" pitchFamily="-28" charset="0"/>
              </a:endParaRPr>
            </a:p>
          </p:txBody>
        </p:sp>
        <p:sp>
          <p:nvSpPr>
            <p:cNvPr id="21" name="Oval 15"/>
            <p:cNvSpPr/>
            <p:nvPr/>
          </p:nvSpPr>
          <p:spPr bwMode="auto">
            <a:xfrm>
              <a:off x="8932010" y="2912359"/>
              <a:ext cx="162106" cy="160888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chemeClr val="tx1"/>
                </a:solidFill>
                <a:latin typeface="Times New Roman" pitchFamily="-28" charset="0"/>
              </a:endParaRPr>
            </a:p>
          </p:txBody>
        </p:sp>
        <p:sp>
          <p:nvSpPr>
            <p:cNvPr id="22" name="Oval 16"/>
            <p:cNvSpPr/>
            <p:nvPr/>
          </p:nvSpPr>
          <p:spPr bwMode="auto">
            <a:xfrm>
              <a:off x="9750444" y="3374928"/>
              <a:ext cx="162106" cy="160888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chemeClr val="tx1"/>
                </a:solidFill>
                <a:latin typeface="Times New Roman" pitchFamily="-28" charset="0"/>
              </a:endParaRPr>
            </a:p>
          </p:txBody>
        </p:sp>
        <p:sp>
          <p:nvSpPr>
            <p:cNvPr id="23" name="Oval 17"/>
            <p:cNvSpPr/>
            <p:nvPr/>
          </p:nvSpPr>
          <p:spPr bwMode="auto">
            <a:xfrm>
              <a:off x="9989126" y="3555682"/>
              <a:ext cx="162106" cy="160888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chemeClr val="tx1"/>
                </a:solidFill>
                <a:latin typeface="Times New Roman" pitchFamily="-28" charset="0"/>
              </a:endParaRPr>
            </a:p>
          </p:txBody>
        </p:sp>
        <p:sp>
          <p:nvSpPr>
            <p:cNvPr id="24" name="Oval 18"/>
            <p:cNvSpPr/>
            <p:nvPr/>
          </p:nvSpPr>
          <p:spPr bwMode="auto">
            <a:xfrm>
              <a:off x="10317683" y="4228079"/>
              <a:ext cx="162106" cy="160888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chemeClr val="tx1"/>
                </a:solidFill>
                <a:latin typeface="Times New Roman" pitchFamily="-28" charset="0"/>
              </a:endParaRPr>
            </a:p>
          </p:txBody>
        </p:sp>
        <p:sp>
          <p:nvSpPr>
            <p:cNvPr id="25" name="Oval 19"/>
            <p:cNvSpPr/>
            <p:nvPr/>
          </p:nvSpPr>
          <p:spPr bwMode="auto">
            <a:xfrm>
              <a:off x="10403682" y="4859850"/>
              <a:ext cx="162106" cy="160888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chemeClr val="tx1"/>
                </a:solidFill>
                <a:latin typeface="Times New Roman" pitchFamily="-28" charset="0"/>
              </a:endParaRPr>
            </a:p>
          </p:txBody>
        </p:sp>
        <p:sp>
          <p:nvSpPr>
            <p:cNvPr id="26" name="Oval 20"/>
            <p:cNvSpPr/>
            <p:nvPr/>
          </p:nvSpPr>
          <p:spPr bwMode="auto">
            <a:xfrm>
              <a:off x="10372957" y="4652893"/>
              <a:ext cx="162106" cy="160888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chemeClr val="tx1"/>
                </a:solidFill>
                <a:latin typeface="Times New Roman" pitchFamily="-28" charset="0"/>
              </a:endParaRPr>
            </a:p>
          </p:txBody>
        </p:sp>
        <p:sp>
          <p:nvSpPr>
            <p:cNvPr id="27" name="Oval 21"/>
            <p:cNvSpPr/>
            <p:nvPr/>
          </p:nvSpPr>
          <p:spPr bwMode="auto">
            <a:xfrm>
              <a:off x="9158515" y="3073247"/>
              <a:ext cx="162106" cy="160888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chemeClr val="tx1"/>
                </a:solidFill>
                <a:latin typeface="Times New Roman" pitchFamily="-28" charset="0"/>
              </a:endParaRPr>
            </a:p>
          </p:txBody>
        </p:sp>
        <p:sp>
          <p:nvSpPr>
            <p:cNvPr id="28" name="Oval 22"/>
            <p:cNvSpPr/>
            <p:nvPr/>
          </p:nvSpPr>
          <p:spPr bwMode="auto">
            <a:xfrm>
              <a:off x="8683377" y="2887704"/>
              <a:ext cx="162106" cy="160888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chemeClr val="tx1"/>
                </a:solidFill>
                <a:latin typeface="Times New Roman" pitchFamily="-28" charset="0"/>
              </a:endParaRPr>
            </a:p>
          </p:txBody>
        </p:sp>
        <p:sp>
          <p:nvSpPr>
            <p:cNvPr id="29" name="Oval 23"/>
            <p:cNvSpPr/>
            <p:nvPr/>
          </p:nvSpPr>
          <p:spPr bwMode="auto">
            <a:xfrm>
              <a:off x="7459747" y="2642346"/>
              <a:ext cx="162106" cy="160888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chemeClr val="tx1"/>
                </a:solidFill>
                <a:latin typeface="Times New Roman" pitchFamily="-28" charset="0"/>
              </a:endParaRPr>
            </a:p>
          </p:txBody>
        </p:sp>
        <p:sp>
          <p:nvSpPr>
            <p:cNvPr id="30" name="Oval 24"/>
            <p:cNvSpPr/>
            <p:nvPr/>
          </p:nvSpPr>
          <p:spPr bwMode="auto">
            <a:xfrm>
              <a:off x="6957377" y="2594775"/>
              <a:ext cx="162106" cy="160888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chemeClr val="tx1"/>
                </a:solidFill>
                <a:latin typeface="Times New Roman" pitchFamily="-28" charset="0"/>
              </a:endParaRPr>
            </a:p>
          </p:txBody>
        </p:sp>
        <p:sp>
          <p:nvSpPr>
            <p:cNvPr id="31" name="Oval 25"/>
            <p:cNvSpPr/>
            <p:nvPr/>
          </p:nvSpPr>
          <p:spPr bwMode="auto">
            <a:xfrm>
              <a:off x="10509780" y="5517153"/>
              <a:ext cx="162106" cy="160888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chemeClr val="tx1"/>
                </a:solidFill>
                <a:latin typeface="Times New Roman" pitchFamily="-28" charset="0"/>
              </a:endParaRPr>
            </a:p>
          </p:txBody>
        </p:sp>
        <p:sp>
          <p:nvSpPr>
            <p:cNvPr id="32" name="Oval 26"/>
            <p:cNvSpPr/>
            <p:nvPr/>
          </p:nvSpPr>
          <p:spPr bwMode="auto">
            <a:xfrm>
              <a:off x="10488095" y="5310196"/>
              <a:ext cx="162106" cy="160888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chemeClr val="tx1"/>
                </a:solidFill>
                <a:latin typeface="Times New Roman" pitchFamily="-28" charset="0"/>
              </a:endParaRPr>
            </a:p>
          </p:txBody>
        </p:sp>
        <p:sp>
          <p:nvSpPr>
            <p:cNvPr id="33" name="Oval 27"/>
            <p:cNvSpPr/>
            <p:nvPr/>
          </p:nvSpPr>
          <p:spPr bwMode="auto">
            <a:xfrm>
              <a:off x="10462728" y="5058367"/>
              <a:ext cx="162106" cy="160888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chemeClr val="tx1"/>
                </a:solidFill>
                <a:latin typeface="Times New Roman" pitchFamily="-28" charset="0"/>
              </a:endParaRPr>
            </a:p>
          </p:txBody>
        </p:sp>
        <p:sp>
          <p:nvSpPr>
            <p:cNvPr id="34" name="TextBox 10"/>
            <p:cNvSpPr txBox="1"/>
            <p:nvPr/>
          </p:nvSpPr>
          <p:spPr>
            <a:xfrm>
              <a:off x="6960096" y="5715669"/>
              <a:ext cx="3659977" cy="3693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/>
                <a:t>Coverage (Least Coverage Index)</a:t>
              </a:r>
            </a:p>
          </p:txBody>
        </p:sp>
        <p:sp>
          <p:nvSpPr>
            <p:cNvPr id="35" name="Oval 33"/>
            <p:cNvSpPr/>
            <p:nvPr/>
          </p:nvSpPr>
          <p:spPr bwMode="auto">
            <a:xfrm>
              <a:off x="10160523" y="3779057"/>
              <a:ext cx="162106" cy="160888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chemeClr val="tx1"/>
                </a:solidFill>
                <a:latin typeface="Times New Roman" pitchFamily="-28" charset="0"/>
              </a:endParaRPr>
            </a:p>
          </p:txBody>
        </p:sp>
        <p:sp>
          <p:nvSpPr>
            <p:cNvPr id="36" name="Oval 34"/>
            <p:cNvSpPr/>
            <p:nvPr/>
          </p:nvSpPr>
          <p:spPr bwMode="auto">
            <a:xfrm>
              <a:off x="10236629" y="3985287"/>
              <a:ext cx="162106" cy="160888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chemeClr val="tx1"/>
                </a:solidFill>
                <a:latin typeface="Times New Roman" pitchFamily="-28" charset="0"/>
              </a:endParaRPr>
            </a:p>
          </p:txBody>
        </p:sp>
        <p:sp>
          <p:nvSpPr>
            <p:cNvPr id="37" name="TextBox 35"/>
            <p:cNvSpPr txBox="1"/>
            <p:nvPr/>
          </p:nvSpPr>
          <p:spPr>
            <a:xfrm rot="16200000">
              <a:off x="4964796" y="3878877"/>
              <a:ext cx="32496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/>
                <a:t>Sparing (Least Sparing Index)</a:t>
              </a:r>
            </a:p>
          </p:txBody>
        </p:sp>
        <p:sp>
          <p:nvSpPr>
            <p:cNvPr id="38" name="Multiply 28"/>
            <p:cNvSpPr/>
            <p:nvPr/>
          </p:nvSpPr>
          <p:spPr bwMode="auto">
            <a:xfrm>
              <a:off x="7388032" y="2983424"/>
              <a:ext cx="180251" cy="220990"/>
            </a:xfrm>
            <a:prstGeom prst="mathMultiply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chemeClr val="tx1"/>
                </a:solidFill>
                <a:latin typeface="Times New Roman" pitchFamily="-28" charset="0"/>
              </a:endParaRPr>
            </a:p>
          </p:txBody>
        </p:sp>
        <p:sp>
          <p:nvSpPr>
            <p:cNvPr id="39" name="Multiply 37"/>
            <p:cNvSpPr/>
            <p:nvPr/>
          </p:nvSpPr>
          <p:spPr bwMode="auto">
            <a:xfrm>
              <a:off x="7632865" y="2878286"/>
              <a:ext cx="180251" cy="220990"/>
            </a:xfrm>
            <a:prstGeom prst="mathMultiply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chemeClr val="tx1"/>
                </a:solidFill>
                <a:latin typeface="Times New Roman" pitchFamily="-28" charset="0"/>
              </a:endParaRPr>
            </a:p>
          </p:txBody>
        </p:sp>
        <p:sp>
          <p:nvSpPr>
            <p:cNvPr id="40" name="Multiply 38"/>
            <p:cNvSpPr/>
            <p:nvPr/>
          </p:nvSpPr>
          <p:spPr bwMode="auto">
            <a:xfrm>
              <a:off x="8593251" y="3314826"/>
              <a:ext cx="180251" cy="220990"/>
            </a:xfrm>
            <a:prstGeom prst="mathMultiply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chemeClr val="tx1"/>
                </a:solidFill>
                <a:latin typeface="Times New Roman" pitchFamily="-28" charset="0"/>
              </a:endParaRPr>
            </a:p>
          </p:txBody>
        </p:sp>
        <p:sp>
          <p:nvSpPr>
            <p:cNvPr id="41" name="Multiply 39"/>
            <p:cNvSpPr/>
            <p:nvPr/>
          </p:nvSpPr>
          <p:spPr bwMode="auto">
            <a:xfrm>
              <a:off x="8844963" y="3351611"/>
              <a:ext cx="180251" cy="220990"/>
            </a:xfrm>
            <a:prstGeom prst="mathMultiply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chemeClr val="tx1"/>
                </a:solidFill>
                <a:latin typeface="Times New Roman" pitchFamily="-28" charset="0"/>
              </a:endParaRPr>
            </a:p>
          </p:txBody>
        </p:sp>
        <p:sp>
          <p:nvSpPr>
            <p:cNvPr id="42" name="Multiply 40"/>
            <p:cNvSpPr/>
            <p:nvPr/>
          </p:nvSpPr>
          <p:spPr bwMode="auto">
            <a:xfrm>
              <a:off x="9330843" y="3455371"/>
              <a:ext cx="180251" cy="220990"/>
            </a:xfrm>
            <a:prstGeom prst="mathMultiply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chemeClr val="tx1"/>
                </a:solidFill>
                <a:latin typeface="Times New Roman" pitchFamily="-28" charset="0"/>
              </a:endParaRPr>
            </a:p>
          </p:txBody>
        </p:sp>
        <p:sp>
          <p:nvSpPr>
            <p:cNvPr id="43" name="Multiply 41"/>
            <p:cNvSpPr/>
            <p:nvPr/>
          </p:nvSpPr>
          <p:spPr bwMode="auto">
            <a:xfrm>
              <a:off x="9073393" y="3575914"/>
              <a:ext cx="180251" cy="220990"/>
            </a:xfrm>
            <a:prstGeom prst="mathMultiply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chemeClr val="tx1"/>
                </a:solidFill>
                <a:latin typeface="Times New Roman" pitchFamily="-28" charset="0"/>
              </a:endParaRPr>
            </a:p>
          </p:txBody>
        </p:sp>
        <p:sp>
          <p:nvSpPr>
            <p:cNvPr id="44" name="Multiply 42"/>
            <p:cNvSpPr/>
            <p:nvPr/>
          </p:nvSpPr>
          <p:spPr bwMode="auto">
            <a:xfrm>
              <a:off x="8038746" y="3003728"/>
              <a:ext cx="180251" cy="220990"/>
            </a:xfrm>
            <a:prstGeom prst="mathMultiply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chemeClr val="tx1"/>
                </a:solidFill>
                <a:latin typeface="Times New Roman" pitchFamily="-28" charset="0"/>
              </a:endParaRPr>
            </a:p>
          </p:txBody>
        </p:sp>
        <p:sp>
          <p:nvSpPr>
            <p:cNvPr id="45" name="Multiply 43"/>
            <p:cNvSpPr/>
            <p:nvPr/>
          </p:nvSpPr>
          <p:spPr bwMode="auto">
            <a:xfrm>
              <a:off x="7029357" y="2880218"/>
              <a:ext cx="180251" cy="220990"/>
            </a:xfrm>
            <a:prstGeom prst="mathMultiply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chemeClr val="tx1"/>
                </a:solidFill>
                <a:latin typeface="Times New Roman" pitchFamily="-28" charset="0"/>
              </a:endParaRPr>
            </a:p>
          </p:txBody>
        </p:sp>
        <p:sp>
          <p:nvSpPr>
            <p:cNvPr id="46" name="Multiply 44"/>
            <p:cNvSpPr/>
            <p:nvPr/>
          </p:nvSpPr>
          <p:spPr bwMode="auto">
            <a:xfrm>
              <a:off x="9854951" y="4028253"/>
              <a:ext cx="180251" cy="220990"/>
            </a:xfrm>
            <a:prstGeom prst="mathMultiply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chemeClr val="tx1"/>
                </a:solidFill>
                <a:latin typeface="Times New Roman" pitchFamily="-28" charset="0"/>
              </a:endParaRPr>
            </a:p>
          </p:txBody>
        </p:sp>
        <p:sp>
          <p:nvSpPr>
            <p:cNvPr id="47" name="Multiply 45"/>
            <p:cNvSpPr/>
            <p:nvPr/>
          </p:nvSpPr>
          <p:spPr bwMode="auto">
            <a:xfrm>
              <a:off x="9028509" y="3256661"/>
              <a:ext cx="180251" cy="220990"/>
            </a:xfrm>
            <a:prstGeom prst="mathMultiply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chemeClr val="tx1"/>
                </a:solidFill>
                <a:latin typeface="Times New Roman" pitchFamily="-28" charset="0"/>
              </a:endParaRPr>
            </a:p>
          </p:txBody>
        </p:sp>
        <p:sp>
          <p:nvSpPr>
            <p:cNvPr id="48" name="Multiply 46"/>
            <p:cNvSpPr/>
            <p:nvPr/>
          </p:nvSpPr>
          <p:spPr bwMode="auto">
            <a:xfrm>
              <a:off x="10056378" y="4486797"/>
              <a:ext cx="180251" cy="220990"/>
            </a:xfrm>
            <a:prstGeom prst="mathMultiply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chemeClr val="tx1"/>
                </a:solidFill>
                <a:latin typeface="Times New Roman" pitchFamily="-28" charset="0"/>
              </a:endParaRPr>
            </a:p>
          </p:txBody>
        </p:sp>
        <p:sp>
          <p:nvSpPr>
            <p:cNvPr id="49" name="Multiply 47"/>
            <p:cNvSpPr/>
            <p:nvPr/>
          </p:nvSpPr>
          <p:spPr bwMode="auto">
            <a:xfrm>
              <a:off x="8434979" y="3043195"/>
              <a:ext cx="180251" cy="220990"/>
            </a:xfrm>
            <a:prstGeom prst="mathMultiply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chemeClr val="tx1"/>
                </a:solidFill>
                <a:latin typeface="Times New Roman" pitchFamily="-28" charset="0"/>
              </a:endParaRPr>
            </a:p>
          </p:txBody>
        </p:sp>
        <p:sp>
          <p:nvSpPr>
            <p:cNvPr id="50" name="Multiply 48"/>
            <p:cNvSpPr/>
            <p:nvPr/>
          </p:nvSpPr>
          <p:spPr bwMode="auto">
            <a:xfrm>
              <a:off x="7771241" y="2983425"/>
              <a:ext cx="180251" cy="220990"/>
            </a:xfrm>
            <a:prstGeom prst="mathMultiply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chemeClr val="tx1"/>
                </a:solidFill>
                <a:latin typeface="Times New Roman" pitchFamily="-28" charset="0"/>
              </a:endParaRPr>
            </a:p>
          </p:txBody>
        </p:sp>
        <p:sp>
          <p:nvSpPr>
            <p:cNvPr id="51" name="Multiply 49"/>
            <p:cNvSpPr/>
            <p:nvPr/>
          </p:nvSpPr>
          <p:spPr bwMode="auto">
            <a:xfrm>
              <a:off x="8759620" y="3153937"/>
              <a:ext cx="180251" cy="220990"/>
            </a:xfrm>
            <a:prstGeom prst="mathMultiply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chemeClr val="tx1"/>
                </a:solidFill>
                <a:latin typeface="Times New Roman" pitchFamily="-28" charset="0"/>
              </a:endParaRPr>
            </a:p>
          </p:txBody>
        </p:sp>
        <p:sp>
          <p:nvSpPr>
            <p:cNvPr id="52" name="Multiply 50"/>
            <p:cNvSpPr/>
            <p:nvPr/>
          </p:nvSpPr>
          <p:spPr bwMode="auto">
            <a:xfrm>
              <a:off x="10032449" y="5325839"/>
              <a:ext cx="180251" cy="220990"/>
            </a:xfrm>
            <a:prstGeom prst="mathMultiply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chemeClr val="tx1"/>
                </a:solidFill>
                <a:latin typeface="Times New Roman" pitchFamily="-28" charset="0"/>
              </a:endParaRPr>
            </a:p>
          </p:txBody>
        </p:sp>
        <p:sp>
          <p:nvSpPr>
            <p:cNvPr id="53" name="Multiply 64"/>
            <p:cNvSpPr/>
            <p:nvPr/>
          </p:nvSpPr>
          <p:spPr bwMode="auto">
            <a:xfrm>
              <a:off x="10035202" y="4917821"/>
              <a:ext cx="180251" cy="220990"/>
            </a:xfrm>
            <a:prstGeom prst="mathMultiply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chemeClr val="tx1"/>
                </a:solidFill>
                <a:latin typeface="Times New Roman" pitchFamily="-28" charset="0"/>
              </a:endParaRPr>
            </a:p>
          </p:txBody>
        </p:sp>
        <p:sp>
          <p:nvSpPr>
            <p:cNvPr id="54" name="Multiply 44"/>
            <p:cNvSpPr/>
            <p:nvPr/>
          </p:nvSpPr>
          <p:spPr bwMode="auto">
            <a:xfrm>
              <a:off x="10024599" y="4196626"/>
              <a:ext cx="180251" cy="220990"/>
            </a:xfrm>
            <a:prstGeom prst="mathMultiply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chemeClr val="tx1"/>
                </a:solidFill>
                <a:latin typeface="Times New Roman" pitchFamily="-28" charset="0"/>
              </a:endParaRPr>
            </a:p>
          </p:txBody>
        </p:sp>
        <p:sp>
          <p:nvSpPr>
            <p:cNvPr id="55" name="Multiply 44"/>
            <p:cNvSpPr/>
            <p:nvPr/>
          </p:nvSpPr>
          <p:spPr bwMode="auto">
            <a:xfrm>
              <a:off x="10039025" y="3922795"/>
              <a:ext cx="180251" cy="220990"/>
            </a:xfrm>
            <a:prstGeom prst="mathMultiply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chemeClr val="tx1"/>
                </a:solidFill>
                <a:latin typeface="Times New Roman" pitchFamily="-28" charset="0"/>
              </a:endParaRPr>
            </a:p>
          </p:txBody>
        </p:sp>
        <p:sp>
          <p:nvSpPr>
            <p:cNvPr id="56" name="Multiply 44"/>
            <p:cNvSpPr/>
            <p:nvPr/>
          </p:nvSpPr>
          <p:spPr bwMode="auto">
            <a:xfrm>
              <a:off x="9989126" y="4732282"/>
              <a:ext cx="180251" cy="220990"/>
            </a:xfrm>
            <a:prstGeom prst="mathMultiply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chemeClr val="tx1"/>
                </a:solidFill>
                <a:latin typeface="Times New Roman" pitchFamily="-28" charset="0"/>
              </a:endParaRPr>
            </a:p>
          </p:txBody>
        </p:sp>
        <p:sp>
          <p:nvSpPr>
            <p:cNvPr id="57" name="Multiply 44"/>
            <p:cNvSpPr/>
            <p:nvPr/>
          </p:nvSpPr>
          <p:spPr bwMode="auto">
            <a:xfrm>
              <a:off x="10241576" y="4732283"/>
              <a:ext cx="180251" cy="220990"/>
            </a:xfrm>
            <a:prstGeom prst="mathMultiply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chemeClr val="tx1"/>
                </a:solidFill>
                <a:latin typeface="Times New Roman" pitchFamily="-28" charset="0"/>
              </a:endParaRPr>
            </a:p>
          </p:txBody>
        </p:sp>
        <p:sp>
          <p:nvSpPr>
            <p:cNvPr id="58" name="Multiply 44"/>
            <p:cNvSpPr/>
            <p:nvPr/>
          </p:nvSpPr>
          <p:spPr bwMode="auto">
            <a:xfrm>
              <a:off x="10236629" y="5138811"/>
              <a:ext cx="180251" cy="220990"/>
            </a:xfrm>
            <a:prstGeom prst="mathMultiply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chemeClr val="tx1"/>
                </a:solidFill>
                <a:latin typeface="Times New Roman" pitchFamily="-28" charset="0"/>
              </a:endParaRPr>
            </a:p>
          </p:txBody>
        </p:sp>
        <p:sp>
          <p:nvSpPr>
            <p:cNvPr id="59" name="Multiply 44"/>
            <p:cNvSpPr/>
            <p:nvPr/>
          </p:nvSpPr>
          <p:spPr bwMode="auto">
            <a:xfrm>
              <a:off x="9369809" y="3877220"/>
              <a:ext cx="180251" cy="220990"/>
            </a:xfrm>
            <a:prstGeom prst="mathMultiply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chemeClr val="tx1"/>
                </a:solidFill>
                <a:latin typeface="Times New Roman" pitchFamily="-28" charset="0"/>
              </a:endParaRPr>
            </a:p>
          </p:txBody>
        </p:sp>
        <p:sp>
          <p:nvSpPr>
            <p:cNvPr id="60" name="Multiply 44"/>
            <p:cNvSpPr/>
            <p:nvPr/>
          </p:nvSpPr>
          <p:spPr bwMode="auto">
            <a:xfrm>
              <a:off x="9423753" y="3673989"/>
              <a:ext cx="180251" cy="220990"/>
            </a:xfrm>
            <a:prstGeom prst="mathMultiply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chemeClr val="tx1"/>
                </a:solidFill>
                <a:latin typeface="Times New Roman" pitchFamily="-28" charset="0"/>
              </a:endParaRPr>
            </a:p>
          </p:txBody>
        </p:sp>
        <p:sp>
          <p:nvSpPr>
            <p:cNvPr id="62" name="Multiply 44"/>
            <p:cNvSpPr/>
            <p:nvPr/>
          </p:nvSpPr>
          <p:spPr bwMode="auto">
            <a:xfrm>
              <a:off x="9624466" y="3659721"/>
              <a:ext cx="180251" cy="220990"/>
            </a:xfrm>
            <a:prstGeom prst="mathMultiply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chemeClr val="tx1"/>
                </a:solidFill>
                <a:latin typeface="Times New Roman" pitchFamily="-28" charset="0"/>
              </a:endParaRPr>
            </a:p>
          </p:txBody>
        </p:sp>
        <p:sp>
          <p:nvSpPr>
            <p:cNvPr id="63" name="Multiply 44"/>
            <p:cNvSpPr/>
            <p:nvPr/>
          </p:nvSpPr>
          <p:spPr bwMode="auto">
            <a:xfrm>
              <a:off x="10194247" y="4365000"/>
              <a:ext cx="180251" cy="220990"/>
            </a:xfrm>
            <a:prstGeom prst="mathMultiply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chemeClr val="tx1"/>
                </a:solidFill>
                <a:latin typeface="Times New Roman" pitchFamily="-28" charset="0"/>
              </a:endParaRPr>
            </a:p>
          </p:txBody>
        </p:sp>
        <p:sp>
          <p:nvSpPr>
            <p:cNvPr id="64" name="Multiply 44"/>
            <p:cNvSpPr/>
            <p:nvPr/>
          </p:nvSpPr>
          <p:spPr bwMode="auto">
            <a:xfrm>
              <a:off x="9583075" y="3906368"/>
              <a:ext cx="180251" cy="220990"/>
            </a:xfrm>
            <a:prstGeom prst="mathMultiply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chemeClr val="tx1"/>
                </a:solidFill>
                <a:latin typeface="Times New Roman" pitchFamily="-28" charset="0"/>
              </a:endParaRPr>
            </a:p>
          </p:txBody>
        </p:sp>
        <p:sp>
          <p:nvSpPr>
            <p:cNvPr id="65" name="Multiply 44"/>
            <p:cNvSpPr/>
            <p:nvPr/>
          </p:nvSpPr>
          <p:spPr bwMode="auto">
            <a:xfrm>
              <a:off x="9660318" y="4265806"/>
              <a:ext cx="180251" cy="220990"/>
            </a:xfrm>
            <a:prstGeom prst="mathMultiply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chemeClr val="tx1"/>
                </a:solidFill>
                <a:latin typeface="Times New Roman" pitchFamily="-28" charset="0"/>
              </a:endParaRPr>
            </a:p>
          </p:txBody>
        </p:sp>
        <p:sp>
          <p:nvSpPr>
            <p:cNvPr id="66" name="Multiply 44"/>
            <p:cNvSpPr/>
            <p:nvPr/>
          </p:nvSpPr>
          <p:spPr bwMode="auto">
            <a:xfrm>
              <a:off x="7929360" y="3234381"/>
              <a:ext cx="180251" cy="220990"/>
            </a:xfrm>
            <a:prstGeom prst="mathMultiply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chemeClr val="tx1"/>
                </a:solidFill>
                <a:latin typeface="Times New Roman" pitchFamily="-28" charset="0"/>
              </a:endParaRPr>
            </a:p>
          </p:txBody>
        </p:sp>
        <p:sp>
          <p:nvSpPr>
            <p:cNvPr id="67" name="Multiply 44"/>
            <p:cNvSpPr/>
            <p:nvPr/>
          </p:nvSpPr>
          <p:spPr bwMode="auto">
            <a:xfrm>
              <a:off x="8204818" y="3346081"/>
              <a:ext cx="180251" cy="220990"/>
            </a:xfrm>
            <a:prstGeom prst="mathMultiply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chemeClr val="tx1"/>
                </a:solidFill>
                <a:latin typeface="Times New Roman" pitchFamily="-28" charset="0"/>
              </a:endParaRPr>
            </a:p>
          </p:txBody>
        </p:sp>
        <p:sp>
          <p:nvSpPr>
            <p:cNvPr id="68" name="Multiply 38"/>
            <p:cNvSpPr/>
            <p:nvPr/>
          </p:nvSpPr>
          <p:spPr bwMode="auto">
            <a:xfrm>
              <a:off x="8762899" y="3483199"/>
              <a:ext cx="180251" cy="220990"/>
            </a:xfrm>
            <a:prstGeom prst="mathMultiply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chemeClr val="tx1"/>
                </a:solidFill>
                <a:latin typeface="Times New Roman" pitchFamily="-28" charset="0"/>
              </a:endParaRPr>
            </a:p>
          </p:txBody>
        </p:sp>
        <p:sp>
          <p:nvSpPr>
            <p:cNvPr id="69" name="Multiply 38"/>
            <p:cNvSpPr/>
            <p:nvPr/>
          </p:nvSpPr>
          <p:spPr bwMode="auto">
            <a:xfrm>
              <a:off x="7140698" y="3213471"/>
              <a:ext cx="180251" cy="220990"/>
            </a:xfrm>
            <a:prstGeom prst="mathMultiply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chemeClr val="tx1"/>
                </a:solidFill>
                <a:latin typeface="Times New Roman" pitchFamily="-28" charset="0"/>
              </a:endParaRPr>
            </a:p>
          </p:txBody>
        </p:sp>
        <p:sp>
          <p:nvSpPr>
            <p:cNvPr id="70" name="Multiply 38"/>
            <p:cNvSpPr/>
            <p:nvPr/>
          </p:nvSpPr>
          <p:spPr bwMode="auto">
            <a:xfrm>
              <a:off x="7542739" y="3208610"/>
              <a:ext cx="180251" cy="220990"/>
            </a:xfrm>
            <a:prstGeom prst="mathMultiply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chemeClr val="tx1"/>
                </a:solidFill>
                <a:latin typeface="Times New Roman" pitchFamily="-28" charset="0"/>
              </a:endParaRPr>
            </a:p>
          </p:txBody>
        </p:sp>
        <p:cxnSp>
          <p:nvCxnSpPr>
            <p:cNvPr id="71" name="Rechte verbindingslijn 70"/>
            <p:cNvCxnSpPr/>
            <p:nvPr/>
          </p:nvCxnSpPr>
          <p:spPr>
            <a:xfrm>
              <a:off x="9359181" y="2503767"/>
              <a:ext cx="0" cy="3211904"/>
            </a:xfrm>
            <a:prstGeom prst="line">
              <a:avLst/>
            </a:prstGeom>
            <a:ln w="317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Rechte verbindingslijn 71"/>
            <p:cNvCxnSpPr/>
            <p:nvPr/>
          </p:nvCxnSpPr>
          <p:spPr>
            <a:xfrm flipH="1">
              <a:off x="6912317" y="4109718"/>
              <a:ext cx="3887044" cy="0"/>
            </a:xfrm>
            <a:prstGeom prst="line">
              <a:avLst/>
            </a:prstGeom>
            <a:ln w="317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kstvak 72"/>
            <p:cNvSpPr txBox="1"/>
            <p:nvPr/>
          </p:nvSpPr>
          <p:spPr>
            <a:xfrm>
              <a:off x="7320948" y="4733337"/>
              <a:ext cx="1169155" cy="3400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Dominated</a:t>
              </a:r>
              <a:endParaRPr lang="nl-NL" dirty="0"/>
            </a:p>
          </p:txBody>
        </p:sp>
        <p:cxnSp>
          <p:nvCxnSpPr>
            <p:cNvPr id="74" name="Rechte verbindingslijn 73"/>
            <p:cNvCxnSpPr>
              <a:endCxn id="73" idx="0"/>
            </p:cNvCxnSpPr>
            <p:nvPr/>
          </p:nvCxnSpPr>
          <p:spPr>
            <a:xfrm>
              <a:off x="7632864" y="3455371"/>
              <a:ext cx="272662" cy="127796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Rechte verbindingslijn 74"/>
            <p:cNvCxnSpPr/>
            <p:nvPr/>
          </p:nvCxnSpPr>
          <p:spPr>
            <a:xfrm flipH="1">
              <a:off x="8218996" y="3796905"/>
              <a:ext cx="854398" cy="9353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Rechte verbindingslijn 75"/>
            <p:cNvCxnSpPr>
              <a:endCxn id="73" idx="3"/>
            </p:cNvCxnSpPr>
            <p:nvPr/>
          </p:nvCxnSpPr>
          <p:spPr>
            <a:xfrm flipH="1" flipV="1">
              <a:off x="8490103" y="4903355"/>
              <a:ext cx="1422446" cy="1249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kstvak 76"/>
            <p:cNvSpPr txBox="1"/>
            <p:nvPr/>
          </p:nvSpPr>
          <p:spPr>
            <a:xfrm>
              <a:off x="8886927" y="1844824"/>
              <a:ext cx="1567081" cy="3400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Non-dominated</a:t>
              </a:r>
              <a:endParaRPr lang="nl-NL" dirty="0"/>
            </a:p>
          </p:txBody>
        </p:sp>
        <p:cxnSp>
          <p:nvCxnSpPr>
            <p:cNvPr id="78" name="Rechte verbindingslijn 77"/>
            <p:cNvCxnSpPr/>
            <p:nvPr/>
          </p:nvCxnSpPr>
          <p:spPr>
            <a:xfrm flipV="1">
              <a:off x="8294943" y="2184861"/>
              <a:ext cx="958701" cy="54574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Rechte verbindingslijn 78"/>
            <p:cNvCxnSpPr>
              <a:endCxn id="77" idx="2"/>
            </p:cNvCxnSpPr>
            <p:nvPr/>
          </p:nvCxnSpPr>
          <p:spPr>
            <a:xfrm flipV="1">
              <a:off x="9550060" y="2184860"/>
              <a:ext cx="120409" cy="9688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Rechte verbindingslijn 79"/>
            <p:cNvCxnSpPr/>
            <p:nvPr/>
          </p:nvCxnSpPr>
          <p:spPr>
            <a:xfrm flipH="1" flipV="1">
              <a:off x="10079272" y="2184860"/>
              <a:ext cx="247482" cy="150154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" name="Shape 71"/>
          <p:cNvSpPr txBox="1">
            <a:spLocks/>
          </p:cNvSpPr>
          <p:nvPr/>
        </p:nvSpPr>
        <p:spPr>
          <a:xfrm>
            <a:off x="983432" y="3411182"/>
            <a:ext cx="4176464" cy="792088"/>
          </a:xfrm>
          <a:prstGeom prst="rect">
            <a:avLst/>
          </a:prstGeom>
          <a:noFill/>
          <a:ln w="28575">
            <a:solidFill>
              <a:srgbClr val="000000"/>
            </a:solidFill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  <a:buChar char="❏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Char char="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Char char="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Char char="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Char char="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Char char="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Char char="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Char char="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Char char="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Covering target organs</a:t>
            </a:r>
          </a:p>
          <a:p>
            <a:pPr marL="342900" indent="-342900"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Sparing Organs At Risk (OAR)</a:t>
            </a:r>
          </a:p>
        </p:txBody>
      </p:sp>
      <p:sp>
        <p:nvSpPr>
          <p:cNvPr id="82" name="Shape 71"/>
          <p:cNvSpPr txBox="1">
            <a:spLocks/>
          </p:cNvSpPr>
          <p:nvPr/>
        </p:nvSpPr>
        <p:spPr>
          <a:xfrm>
            <a:off x="985962" y="2979134"/>
            <a:ext cx="3672408" cy="4320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  <a:buChar char="❏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Char char="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Char char="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Char char="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Char char="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Char char="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Char char="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Char char="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Char char="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Aft>
                <a:spcPts val="0"/>
              </a:spcAft>
              <a:buNone/>
            </a:pPr>
            <a:r>
              <a:rPr lang="en-GB" dirty="0"/>
              <a:t>Trade-off:</a:t>
            </a:r>
          </a:p>
        </p:txBody>
      </p:sp>
    </p:spTree>
    <p:extLst>
      <p:ext uri="{BB962C8B-B14F-4D97-AF65-F5344CB8AC3E}">
        <p14:creationId xmlns:p14="http://schemas.microsoft.com/office/powerpoint/2010/main" val="36919901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GB" dirty="0"/>
              <a:t>Gray-box Optimization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8C2F4643-6AE4-4D1F-B72C-59700A4C6983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15600" y="1343799"/>
                <a:ext cx="6040440" cy="4748100"/>
              </a:xfrm>
            </p:spPr>
            <p:txBody>
              <a:bodyPr/>
              <a:lstStyle/>
              <a:p>
                <a:pPr>
                  <a:spcAft>
                    <a:spcPts val="0"/>
                  </a:spcAft>
                  <a:buNone/>
                </a:pPr>
                <a:r>
                  <a:rPr lang="en-GB" b="1" dirty="0"/>
                  <a:t>Partial evaluations (dose calculation):</a:t>
                </a:r>
              </a:p>
              <a:p>
                <a:pPr marL="514350" indent="-285750">
                  <a:buFont typeface="Wingdings" panose="05000000000000000000" pitchFamily="2" charset="2"/>
                  <a:buChar char="q"/>
                </a:pPr>
                <a:r>
                  <a:rPr lang="en-GB" dirty="0"/>
                  <a:t>Full evaluation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𝒪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𝑃</m:t>
                        </m:r>
                        <m:r>
                          <a:rPr lang="en-US" i="1">
                            <a:latin typeface="Cambria Math"/>
                          </a:rPr>
                          <m:t>ℓ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GB" dirty="0"/>
                  <a:t>matrix-vector multiplication</a:t>
                </a:r>
              </a:p>
              <a:p>
                <a:pPr marL="514350" indent="-285750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𝒪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𝑃</m:t>
                        </m:r>
                      </m:e>
                    </m:d>
                  </m:oMath>
                </a14:m>
                <a:r>
                  <a:rPr lang="en-GB" dirty="0"/>
                  <a:t> partial evaluation</a:t>
                </a:r>
              </a:p>
              <a:p>
                <a:pPr marL="514350" indent="-285750">
                  <a:buFont typeface="Wingdings" panose="05000000000000000000" pitchFamily="2" charset="2"/>
                  <a:buChar char="q"/>
                </a:pPr>
                <a:endParaRPr lang="en-GB" b="1" dirty="0">
                  <a:solidFill>
                    <a:srgbClr val="FF0000"/>
                  </a:solidFill>
                </a:endParaRPr>
              </a:p>
              <a:p>
                <a:pPr>
                  <a:spcAft>
                    <a:spcPts val="0"/>
                  </a:spcAft>
                  <a:buNone/>
                </a:pPr>
                <a:endParaRPr lang="en-GB" b="1" dirty="0"/>
              </a:p>
              <a:p>
                <a:pPr>
                  <a:spcAft>
                    <a:spcPts val="0"/>
                  </a:spcAft>
                  <a:buNone/>
                </a:pPr>
                <a:endParaRPr lang="en-GB" b="1" dirty="0"/>
              </a:p>
              <a:p>
                <a:pPr>
                  <a:spcAft>
                    <a:spcPts val="0"/>
                  </a:spcAft>
                  <a:buNone/>
                </a:pPr>
                <a:endParaRPr lang="en-GB" b="1" dirty="0"/>
              </a:p>
              <a:p>
                <a:pPr>
                  <a:spcAft>
                    <a:spcPts val="0"/>
                  </a:spcAft>
                  <a:buNone/>
                </a:pPr>
                <a:endParaRPr lang="en-GB" b="1" dirty="0"/>
              </a:p>
              <a:p>
                <a:pPr>
                  <a:spcAft>
                    <a:spcPts val="0"/>
                  </a:spcAft>
                  <a:buNone/>
                </a:pPr>
                <a:r>
                  <a:rPr lang="en-GB" b="1" dirty="0"/>
                  <a:t>Linkage:</a:t>
                </a:r>
                <a:br>
                  <a:rPr lang="en-GB" b="1" dirty="0"/>
                </a:br>
                <a:r>
                  <a:rPr lang="en-GB" b="1" dirty="0"/>
                  <a:t>Nearby </a:t>
                </a:r>
                <a:r>
                  <a:rPr lang="en-GB" dirty="0"/>
                  <a:t>dwell positions – </a:t>
                </a:r>
                <a:r>
                  <a:rPr lang="en-GB" b="1" dirty="0">
                    <a:solidFill>
                      <a:srgbClr val="00B050"/>
                    </a:solidFill>
                  </a:rPr>
                  <a:t>strongly dependent.</a:t>
                </a:r>
                <a:br>
                  <a:rPr lang="en-GB" dirty="0"/>
                </a:br>
                <a:r>
                  <a:rPr lang="en-GB" b="1" dirty="0"/>
                  <a:t>Far away </a:t>
                </a:r>
                <a:r>
                  <a:rPr lang="en-GB" dirty="0"/>
                  <a:t>dwell positions – </a:t>
                </a:r>
                <a:r>
                  <a:rPr lang="en-GB" b="1" dirty="0">
                    <a:solidFill>
                      <a:srgbClr val="FF0000"/>
                    </a:solidFill>
                  </a:rPr>
                  <a:t>weakly dependent.</a:t>
                </a:r>
              </a:p>
              <a:p>
                <a:pPr>
                  <a:spcAft>
                    <a:spcPts val="0"/>
                  </a:spcAft>
                  <a:buNone/>
                </a:pPr>
                <a:endParaRPr lang="en-GB" b="1" dirty="0">
                  <a:solidFill>
                    <a:srgbClr val="FF0000"/>
                  </a:solidFill>
                </a:endParaRPr>
              </a:p>
              <a:p>
                <a:pPr>
                  <a:spcAft>
                    <a:spcPts val="0"/>
                  </a:spcAft>
                  <a:buNone/>
                </a:pPr>
                <a:endParaRPr lang="en-GB" b="1" dirty="0"/>
              </a:p>
            </p:txBody>
          </p:sp>
        </mc:Choice>
        <mc:Fallback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8C2F4643-6AE4-4D1F-B72C-59700A4C69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15600" y="1343799"/>
                <a:ext cx="6040440" cy="4748100"/>
              </a:xfrm>
              <a:blipFill>
                <a:blip r:embed="rId3"/>
                <a:stretch>
                  <a:fillRect l="-80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hape 5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r"/>
            <a:fld id="{00000000-1234-1234-1234-123412341234}" type="slidenum">
              <a:rPr lang="en-GB" sz="1200">
                <a:solidFill>
                  <a:schemeClr val="bg1"/>
                </a:solidFill>
              </a:rPr>
              <a:pPr algn="r"/>
              <a:t>18</a:t>
            </a:fld>
            <a:endParaRPr lang="en-GB" sz="1200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6643" y="1257131"/>
            <a:ext cx="4319966" cy="2565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909" y="4190330"/>
            <a:ext cx="2095433" cy="2037952"/>
          </a:xfrm>
          <a:prstGeom prst="rect">
            <a:avLst/>
          </a:prstGeom>
        </p:spPr>
      </p:pic>
      <p:sp>
        <p:nvSpPr>
          <p:cNvPr id="9" name="Shape 71"/>
          <p:cNvSpPr txBox="1">
            <a:spLocks/>
          </p:cNvSpPr>
          <p:nvPr/>
        </p:nvSpPr>
        <p:spPr>
          <a:xfrm>
            <a:off x="1834378" y="4725144"/>
            <a:ext cx="5844245" cy="12241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  <a:buChar char="❏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Char char="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Char char="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Char char="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Char char="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Char char="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Char char="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Char char="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Char char="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Aft>
                <a:spcPts val="0"/>
              </a:spcAft>
              <a:buNone/>
            </a:pP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3113565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A294CF-5282-7244-8A14-475F1E650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GPU-accelerated treatment planning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C629E31-55EB-BB44-9CD9-F771EF01C4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nl-BE" b="1" dirty="0"/>
              <a:t>Performance improvement:</a:t>
            </a:r>
          </a:p>
          <a:p>
            <a:pPr marL="285750" lvl="1" indent="-285750">
              <a:buFont typeface="Wingdings" panose="05000000000000000000" pitchFamily="2" charset="2"/>
              <a:buChar char="q"/>
            </a:pPr>
            <a:r>
              <a:rPr lang="nl-BE" sz="1800" dirty="0"/>
              <a:t>Algorithmic and dose calculation accelerations [6,7]</a:t>
            </a:r>
          </a:p>
          <a:p>
            <a:pPr marL="285750" lvl="1" indent="-285750">
              <a:buFont typeface="Wingdings" panose="05000000000000000000" pitchFamily="2" charset="2"/>
              <a:buChar char="q"/>
            </a:pPr>
            <a:r>
              <a:rPr lang="nl-BE" sz="1800" dirty="0"/>
              <a:t>Parallelization on Graphics Processing Unit (GPU)</a:t>
            </a:r>
          </a:p>
          <a:p>
            <a:endParaRPr lang="nl-BE" dirty="0"/>
          </a:p>
        </p:txBody>
      </p:sp>
      <p:sp>
        <p:nvSpPr>
          <p:cNvPr id="8" name="Tekstvak 7"/>
          <p:cNvSpPr txBox="1"/>
          <p:nvPr/>
        </p:nvSpPr>
        <p:spPr>
          <a:xfrm>
            <a:off x="466024" y="6091824"/>
            <a:ext cx="81598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[6] A. Bouter et al., Proc. ESTRO, 2019.</a:t>
            </a:r>
          </a:p>
          <a:p>
            <a:r>
              <a:rPr lang="en-US" sz="1600" i="1" dirty="0"/>
              <a:t>[7] A. Bouter et al., Medical Physics, 2019. </a:t>
            </a:r>
          </a:p>
          <a:p>
            <a:r>
              <a:rPr lang="en-US" sz="1600" i="1" dirty="0"/>
              <a:t> </a:t>
            </a:r>
            <a:endParaRPr lang="nl-NL" sz="1600" i="1" dirty="0"/>
          </a:p>
        </p:txBody>
      </p:sp>
      <p:sp>
        <p:nvSpPr>
          <p:cNvPr id="9" name="Tekstvak 8"/>
          <p:cNvSpPr txBox="1"/>
          <p:nvPr/>
        </p:nvSpPr>
        <p:spPr>
          <a:xfrm>
            <a:off x="9984432" y="6311105"/>
            <a:ext cx="2434337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333" i="1" dirty="0"/>
              <a:t>Image credit: nvidia.com</a:t>
            </a:r>
          </a:p>
        </p:txBody>
      </p:sp>
      <p:pic>
        <p:nvPicPr>
          <p:cNvPr id="10" name="Picture 2" descr="Afbeeldingsresultaat voor pascal GP100 archite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386" y="2991194"/>
            <a:ext cx="4745625" cy="3031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Afbeeldingsresultaat voor pascal GP100 SM uni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340" y="1227614"/>
            <a:ext cx="4134051" cy="304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hthoek 11"/>
          <p:cNvSpPr/>
          <p:nvPr/>
        </p:nvSpPr>
        <p:spPr>
          <a:xfrm>
            <a:off x="7556329" y="1196752"/>
            <a:ext cx="4320480" cy="310021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67"/>
          </a:p>
        </p:txBody>
      </p:sp>
      <p:sp>
        <p:nvSpPr>
          <p:cNvPr id="13" name="Rechthoek 12"/>
          <p:cNvSpPr/>
          <p:nvPr/>
        </p:nvSpPr>
        <p:spPr>
          <a:xfrm>
            <a:off x="6577975" y="3295939"/>
            <a:ext cx="374760" cy="64341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67"/>
          </a:p>
        </p:txBody>
      </p:sp>
      <p:cxnSp>
        <p:nvCxnSpPr>
          <p:cNvPr id="14" name="Rechte verbindingslijn 13"/>
          <p:cNvCxnSpPr/>
          <p:nvPr/>
        </p:nvCxnSpPr>
        <p:spPr>
          <a:xfrm flipV="1">
            <a:off x="6952735" y="1196754"/>
            <a:ext cx="603595" cy="209918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14"/>
          <p:cNvCxnSpPr/>
          <p:nvPr/>
        </p:nvCxnSpPr>
        <p:spPr>
          <a:xfrm>
            <a:off x="6952735" y="3939353"/>
            <a:ext cx="603595" cy="3576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hape 54">
            <a:extLst>
              <a:ext uri="{FF2B5EF4-FFF2-40B4-BE49-F238E27FC236}">
                <a16:creationId xmlns:a16="http://schemas.microsoft.com/office/drawing/2014/main" id="{74A7287E-D2C3-4EF9-B592-A02DB722C50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296609" y="6493195"/>
            <a:ext cx="7316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r"/>
            <a:fld id="{00000000-1234-1234-1234-123412341234}" type="slidenum">
              <a:rPr lang="en-GB" sz="1200">
                <a:solidFill>
                  <a:schemeClr val="bg1"/>
                </a:solidFill>
              </a:rPr>
              <a:pPr algn="r"/>
              <a:t>19</a:t>
            </a:fld>
            <a:endParaRPr lang="en-GB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346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080CB-FA55-4238-B2B0-2AE6F211B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About 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AE3F04-489C-4BC7-A0C8-E1996E6901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1343799"/>
            <a:ext cx="8776744" cy="4748100"/>
          </a:xfrm>
        </p:spPr>
        <p:txBody>
          <a:bodyPr/>
          <a:lstStyle/>
          <a:p>
            <a:pPr>
              <a:buNone/>
            </a:pPr>
            <a:r>
              <a:rPr lang="nl-NL" b="1" dirty="0"/>
              <a:t>2020 – present: </a:t>
            </a:r>
            <a:r>
              <a:rPr lang="nl-NL" dirty="0"/>
              <a:t>Scientific Software Developer, LSH group, CWI</a:t>
            </a:r>
          </a:p>
          <a:p>
            <a:pPr>
              <a:buNone/>
            </a:pPr>
            <a:r>
              <a:rPr lang="nl-NL" b="1" dirty="0"/>
              <a:t>2016 – 2020: </a:t>
            </a:r>
            <a:r>
              <a:rPr lang="nl-NL" dirty="0"/>
              <a:t>PhD Candidate, LSH group, CWI</a:t>
            </a:r>
            <a:br>
              <a:rPr lang="nl-NL" dirty="0"/>
            </a:br>
            <a:r>
              <a:rPr lang="nl-NL" sz="1400" dirty="0"/>
              <a:t>Promotor: </a:t>
            </a:r>
            <a:r>
              <a:rPr lang="nl-NL" sz="1400" i="1" dirty="0"/>
              <a:t>Prof. dr. Peter A.N. Bosman</a:t>
            </a:r>
            <a:br>
              <a:rPr lang="nl-NL" i="1" dirty="0"/>
            </a:br>
            <a:r>
              <a:rPr lang="nl-NL" sz="1400" dirty="0"/>
              <a:t>Project: </a:t>
            </a:r>
            <a:r>
              <a:rPr lang="en-US" sz="1400" i="1" dirty="0">
                <a:solidFill>
                  <a:schemeClr val="tx1"/>
                </a:solidFill>
                <a:effectLst/>
                <a:latin typeface="+mn-lt"/>
              </a:rPr>
              <a:t>ICT-based Innovations in the Battle against Cancer - Next-Generation Patient-Tailored Brachytherapy Cancer Treatment Planning</a:t>
            </a:r>
            <a:br>
              <a:rPr lang="en-US" sz="1400" i="1" dirty="0">
                <a:solidFill>
                  <a:schemeClr val="tx1"/>
                </a:solidFill>
                <a:effectLst/>
                <a:latin typeface="+mn-lt"/>
              </a:rPr>
            </a:br>
            <a:r>
              <a:rPr lang="nl-NL" sz="1400" dirty="0"/>
              <a:t>PhD Thesis (under review): </a:t>
            </a:r>
            <a:r>
              <a:rPr lang="en-GB" sz="1400" i="1" dirty="0"/>
              <a:t>Optimal Mixing Evolutionary Algorithms for Large-Scale Real-Valued Optimization</a:t>
            </a:r>
            <a:endParaRPr lang="nl-NL" sz="1400" i="1" dirty="0"/>
          </a:p>
          <a:p>
            <a:pPr>
              <a:buNone/>
            </a:pPr>
            <a:r>
              <a:rPr lang="nl-NL" b="1" dirty="0"/>
              <a:t>2011 – 2016: </a:t>
            </a:r>
            <a:r>
              <a:rPr lang="nl-NL" dirty="0"/>
              <a:t>BSc &amp; MSc Computer Science, Delft University of Technology</a:t>
            </a:r>
          </a:p>
          <a:p>
            <a:pPr>
              <a:buNone/>
            </a:pPr>
            <a:endParaRPr lang="nl-NL" dirty="0"/>
          </a:p>
          <a:p>
            <a:pPr>
              <a:buNone/>
            </a:pPr>
            <a:r>
              <a:rPr lang="nl-NL" b="1" dirty="0"/>
              <a:t>Research topics:</a:t>
            </a:r>
            <a:br>
              <a:rPr lang="nl-NL" b="1" dirty="0"/>
            </a:br>
            <a:r>
              <a:rPr lang="nl-NL" dirty="0"/>
              <a:t>(Model-based) evolutionary algorithms, multi-objective optimization, GOMEA, </a:t>
            </a:r>
            <a:br>
              <a:rPr lang="nl-NL" dirty="0"/>
            </a:br>
            <a:r>
              <a:rPr lang="nl-NL" dirty="0"/>
              <a:t>GPU parallelization, CUDA, treatment planning, deformable image registration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A0FF2A-07FC-493F-B021-F4282A62CE0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GB" sz="1000" smtClean="0">
                <a:solidFill>
                  <a:srgbClr val="FFFFFF"/>
                </a:solidFill>
              </a:rPr>
              <a:pPr algn="r"/>
              <a:t>2</a:t>
            </a:fld>
            <a:endParaRPr lang="en-GB" sz="1000">
              <a:solidFill>
                <a:srgbClr val="FFFFFF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1093350-7FB5-4623-806F-B3D3B67BE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2609" y="1772816"/>
            <a:ext cx="1524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49243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GB" dirty="0"/>
              <a:t>Results</a:t>
            </a:r>
          </a:p>
        </p:txBody>
      </p:sp>
      <p:sp>
        <p:nvSpPr>
          <p:cNvPr id="10" name="Shape 5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r"/>
            <a:fld id="{00000000-1234-1234-1234-123412341234}" type="slidenum">
              <a:rPr lang="en-GB" sz="1200">
                <a:solidFill>
                  <a:schemeClr val="bg1"/>
                </a:solidFill>
              </a:rPr>
              <a:pPr algn="r"/>
              <a:t>20</a:t>
            </a:fld>
            <a:endParaRPr lang="en-GB" sz="1200" dirty="0">
              <a:solidFill>
                <a:schemeClr val="bg1"/>
              </a:solidFill>
            </a:endParaRPr>
          </a:p>
        </p:txBody>
      </p:sp>
      <p:pic>
        <p:nvPicPr>
          <p:cNvPr id="11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608" y="1196752"/>
            <a:ext cx="7254882" cy="5116160"/>
          </a:xfrm>
          <a:prstGeom prst="rect">
            <a:avLst/>
          </a:prstGeom>
        </p:spPr>
      </p:pic>
      <p:pic>
        <p:nvPicPr>
          <p:cNvPr id="12" name="Afbeelding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35561" y="1196753"/>
            <a:ext cx="2211809" cy="81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8071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GB" dirty="0"/>
              <a:t>Results</a:t>
            </a:r>
          </a:p>
        </p:txBody>
      </p:sp>
      <p:sp>
        <p:nvSpPr>
          <p:cNvPr id="10" name="Shape 5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r"/>
            <a:fld id="{00000000-1234-1234-1234-123412341234}" type="slidenum">
              <a:rPr lang="en-GB" sz="1200">
                <a:solidFill>
                  <a:schemeClr val="bg1"/>
                </a:solidFill>
              </a:rPr>
              <a:pPr algn="r"/>
              <a:t>21</a:t>
            </a:fld>
            <a:endParaRPr lang="en-GB" sz="1200" dirty="0">
              <a:solidFill>
                <a:schemeClr val="bg1"/>
              </a:solidFill>
            </a:endParaRPr>
          </a:p>
        </p:txBody>
      </p:sp>
      <p:pic>
        <p:nvPicPr>
          <p:cNvPr id="11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608" y="1196752"/>
            <a:ext cx="7254882" cy="51161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609" y="1196752"/>
            <a:ext cx="7254883" cy="5116160"/>
          </a:xfrm>
          <a:prstGeom prst="rect">
            <a:avLst/>
          </a:prstGeom>
        </p:spPr>
      </p:pic>
      <p:pic>
        <p:nvPicPr>
          <p:cNvPr id="6" name="Afbeelding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35561" y="1196753"/>
            <a:ext cx="2211809" cy="81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4134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GB" dirty="0"/>
              <a:t>Results</a:t>
            </a:r>
          </a:p>
        </p:txBody>
      </p:sp>
      <p:sp>
        <p:nvSpPr>
          <p:cNvPr id="10" name="Shape 5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r"/>
            <a:fld id="{00000000-1234-1234-1234-123412341234}" type="slidenum">
              <a:rPr lang="en-GB" sz="1200">
                <a:solidFill>
                  <a:schemeClr val="bg1"/>
                </a:solidFill>
              </a:rPr>
              <a:pPr algn="r"/>
              <a:t>22</a:t>
            </a:fld>
            <a:endParaRPr lang="en-GB" sz="1200" dirty="0">
              <a:solidFill>
                <a:schemeClr val="bg1"/>
              </a:solidFill>
            </a:endParaRPr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560" y="1177237"/>
            <a:ext cx="7670854" cy="5148398"/>
          </a:xfrm>
          <a:prstGeom prst="rect">
            <a:avLst/>
          </a:prstGeom>
        </p:spPr>
      </p:pic>
      <p:pic>
        <p:nvPicPr>
          <p:cNvPr id="12" name="Afbeelding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35561" y="1196753"/>
            <a:ext cx="2211809" cy="814877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407368" y="6361584"/>
            <a:ext cx="82809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i="1" dirty="0"/>
              <a:t>[8] S.C. </a:t>
            </a:r>
            <a:r>
              <a:rPr lang="nl-NL" i="1" dirty="0" err="1"/>
              <a:t>Maree</a:t>
            </a:r>
            <a:r>
              <a:rPr lang="nl-NL" i="1" dirty="0"/>
              <a:t> et al.; </a:t>
            </a:r>
            <a:r>
              <a:rPr lang="nl-NL" i="1" dirty="0" err="1"/>
              <a:t>Brachytherapy</a:t>
            </a:r>
            <a:r>
              <a:rPr lang="nl-NL" i="1" dirty="0"/>
              <a:t>, 2019.</a:t>
            </a:r>
          </a:p>
        </p:txBody>
      </p:sp>
    </p:spTree>
    <p:extLst>
      <p:ext uri="{BB962C8B-B14F-4D97-AF65-F5344CB8AC3E}">
        <p14:creationId xmlns:p14="http://schemas.microsoft.com/office/powerpoint/2010/main" val="11809980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lang="en-GB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CE9EDF1-EA27-4EC9-8C48-CA884B0F69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0" name="Shape 5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r"/>
            <a:fld id="{00000000-1234-1234-1234-123412341234}" type="slidenum">
              <a:rPr lang="en-GB" sz="1200">
                <a:solidFill>
                  <a:schemeClr val="bg1"/>
                </a:solidFill>
              </a:rPr>
              <a:pPr algn="r"/>
              <a:t>23</a:t>
            </a:fld>
            <a:endParaRPr lang="en-GB" sz="1200" dirty="0">
              <a:solidFill>
                <a:schemeClr val="bg1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88" y="63869"/>
            <a:ext cx="8832300" cy="6533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74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GB" dirty="0"/>
              <a:t>Clinical practice</a:t>
            </a:r>
          </a:p>
        </p:txBody>
      </p:sp>
      <p:sp>
        <p:nvSpPr>
          <p:cNvPr id="10" name="Shape 5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r"/>
            <a:fld id="{00000000-1234-1234-1234-123412341234}" type="slidenum">
              <a:rPr lang="en-GB" sz="1200">
                <a:solidFill>
                  <a:schemeClr val="bg1"/>
                </a:solidFill>
              </a:rPr>
              <a:pPr algn="r"/>
              <a:t>24</a:t>
            </a:fld>
            <a:endParaRPr lang="en-GB" sz="1200" dirty="0">
              <a:solidFill>
                <a:schemeClr val="bg1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11" y="1196752"/>
            <a:ext cx="9396513" cy="5393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8482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GB"/>
              <a:t>Deformable Image Registration</a:t>
            </a:r>
            <a:endParaRPr lang="en-US"/>
          </a:p>
        </p:txBody>
      </p:sp>
      <p:sp>
        <p:nvSpPr>
          <p:cNvPr id="10" name="Shape 5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r"/>
            <a:fld id="{00000000-1234-1234-1234-123412341234}" type="slidenum">
              <a:rPr lang="en-GB" sz="1200">
                <a:solidFill>
                  <a:schemeClr val="bg1"/>
                </a:solidFill>
              </a:rPr>
              <a:pPr algn="r"/>
              <a:t>25</a:t>
            </a:fld>
            <a:endParaRPr lang="en-GB" sz="1200">
              <a:solidFill>
                <a:schemeClr val="bg1"/>
              </a:solidFill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594A653B-7FE2-4EC8-B7F4-35F962D725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313" y="1747745"/>
            <a:ext cx="3198668" cy="2608118"/>
          </a:xfrm>
          <a:prstGeom prst="rect">
            <a:avLst/>
          </a:prstGeom>
        </p:spPr>
      </p:pic>
      <p:pic>
        <p:nvPicPr>
          <p:cNvPr id="3" name="Picture 6">
            <a:extLst>
              <a:ext uri="{FF2B5EF4-FFF2-40B4-BE49-F238E27FC236}">
                <a16:creationId xmlns:a16="http://schemas.microsoft.com/office/drawing/2014/main" id="{A141C182-6FA7-4499-82E7-5594F93911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8175" y="1747745"/>
            <a:ext cx="3226377" cy="2608118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3931599A-9D61-4EE0-8120-6EE5B88FF69C}"/>
              </a:ext>
            </a:extLst>
          </p:cNvPr>
          <p:cNvSpPr/>
          <p:nvPr/>
        </p:nvSpPr>
        <p:spPr>
          <a:xfrm>
            <a:off x="5606796" y="3372659"/>
            <a:ext cx="983672" cy="4849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251DB1-6332-41CE-9E4D-A967FB37DAAB}"/>
              </a:ext>
            </a:extLst>
          </p:cNvPr>
          <p:cNvSpPr txBox="1"/>
          <p:nvPr/>
        </p:nvSpPr>
        <p:spPr>
          <a:xfrm>
            <a:off x="5033529" y="2420888"/>
            <a:ext cx="2161308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/>
              <a:t>Non-rigid transformation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62C3A62-F1A3-4502-98F7-CC4C184BE9AF}"/>
              </a:ext>
            </a:extLst>
          </p:cNvPr>
          <p:cNvSpPr/>
          <p:nvPr/>
        </p:nvSpPr>
        <p:spPr>
          <a:xfrm>
            <a:off x="1487488" y="2437009"/>
            <a:ext cx="914400" cy="91440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B869D2-79A6-4940-B665-D4797BFEEE63}"/>
              </a:ext>
            </a:extLst>
          </p:cNvPr>
          <p:cNvSpPr/>
          <p:nvPr/>
        </p:nvSpPr>
        <p:spPr>
          <a:xfrm>
            <a:off x="8663385" y="2229190"/>
            <a:ext cx="914400" cy="91440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B48E555-E091-4742-AB4B-9A6541C75B1B}"/>
              </a:ext>
            </a:extLst>
          </p:cNvPr>
          <p:cNvSpPr txBox="1"/>
          <p:nvPr/>
        </p:nvSpPr>
        <p:spPr>
          <a:xfrm>
            <a:off x="1127448" y="1340768"/>
            <a:ext cx="3200399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/>
              <a:t>Source image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E2FB461-B7FD-4E6F-81A7-52B31AC4098F}"/>
              </a:ext>
            </a:extLst>
          </p:cNvPr>
          <p:cNvSpPr txBox="1"/>
          <p:nvPr/>
        </p:nvSpPr>
        <p:spPr>
          <a:xfrm>
            <a:off x="7865016" y="1340768"/>
            <a:ext cx="317269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/>
              <a:t>Target image</a:t>
            </a: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551833CB-4E16-40B7-BD34-B264636997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9849" y="4077072"/>
            <a:ext cx="2838449" cy="233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606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US" sz="2700" dirty="0"/>
              <a:t>Multi-Objective Deformable Image Registration</a:t>
            </a:r>
          </a:p>
        </p:txBody>
      </p:sp>
      <p:sp>
        <p:nvSpPr>
          <p:cNvPr id="10" name="Shape 5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r"/>
            <a:fld id="{00000000-1234-1234-1234-123412341234}" type="slidenum">
              <a:rPr lang="en-GB" sz="1200" dirty="0">
                <a:solidFill>
                  <a:schemeClr val="bg1"/>
                </a:solidFill>
              </a:rPr>
              <a:pPr algn="r"/>
              <a:t>26</a:t>
            </a:fld>
            <a:endParaRPr lang="en-GB" sz="1200" dirty="0">
              <a:solidFill>
                <a:schemeClr val="bg1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A4C07B1-7818-483B-B9DD-A5629B100450}"/>
              </a:ext>
            </a:extLst>
          </p:cNvPr>
          <p:cNvGrpSpPr/>
          <p:nvPr/>
        </p:nvGrpSpPr>
        <p:grpSpPr>
          <a:xfrm>
            <a:off x="2936606" y="1988840"/>
            <a:ext cx="6255738" cy="4801160"/>
            <a:chOff x="3250017" y="2562347"/>
            <a:chExt cx="5006223" cy="3798162"/>
          </a:xfrm>
        </p:grpSpPr>
        <p:cxnSp>
          <p:nvCxnSpPr>
            <p:cNvPr id="12" name="Straight Arrow Connector 4"/>
            <p:cNvCxnSpPr/>
            <p:nvPr/>
          </p:nvCxnSpPr>
          <p:spPr bwMode="auto">
            <a:xfrm flipH="1">
              <a:off x="3845148" y="5888150"/>
              <a:ext cx="4411092" cy="0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Arrow Connector 7"/>
            <p:cNvCxnSpPr/>
            <p:nvPr/>
          </p:nvCxnSpPr>
          <p:spPr bwMode="auto">
            <a:xfrm flipV="1">
              <a:off x="3845147" y="2562347"/>
              <a:ext cx="0" cy="3325804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4" name="TextBox 10"/>
            <p:cNvSpPr txBox="1"/>
            <p:nvPr/>
          </p:nvSpPr>
          <p:spPr>
            <a:xfrm>
              <a:off x="5588411" y="5991177"/>
              <a:ext cx="1441420" cy="369332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r>
                <a:rPr lang="en-US" sz="1800" i="1" dirty="0"/>
                <a:t>Deformation</a:t>
              </a:r>
            </a:p>
          </p:txBody>
        </p:sp>
        <p:sp>
          <p:nvSpPr>
            <p:cNvPr id="37" name="TextBox 35"/>
            <p:cNvSpPr txBox="1"/>
            <p:nvPr/>
          </p:nvSpPr>
          <p:spPr>
            <a:xfrm rot="16200000">
              <a:off x="2874273" y="3718388"/>
              <a:ext cx="1120820" cy="369332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r>
                <a:rPr lang="en-US" sz="1800" i="1" dirty="0"/>
                <a:t>Similarity</a:t>
              </a:r>
              <a:endParaRPr lang="en-US" dirty="0"/>
            </a:p>
          </p:txBody>
        </p:sp>
        <p:pic>
          <p:nvPicPr>
            <p:cNvPr id="131" name="Afbeelding 130"/>
            <p:cNvPicPr>
              <a:picLocks noChangeAspect="1"/>
            </p:cNvPicPr>
            <p:nvPr/>
          </p:nvPicPr>
          <p:blipFill rotWithShape="1">
            <a:blip r:embed="rId3"/>
            <a:srcRect l="38540" t="4451"/>
            <a:stretch/>
          </p:blipFill>
          <p:spPr>
            <a:xfrm rot="5400000" flipH="1" flipV="1">
              <a:off x="4395828" y="2237950"/>
              <a:ext cx="3095621" cy="4032448"/>
            </a:xfrm>
            <a:prstGeom prst="rect">
              <a:avLst/>
            </a:prstGeom>
          </p:spPr>
        </p:pic>
      </p:grpSp>
      <p:pic>
        <p:nvPicPr>
          <p:cNvPr id="2" name="Picture 2">
            <a:extLst>
              <a:ext uri="{FF2B5EF4-FFF2-40B4-BE49-F238E27FC236}">
                <a16:creationId xmlns:a16="http://schemas.microsoft.com/office/drawing/2014/main" id="{AF73F7CC-8004-494D-A68F-B71716075F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7608" y="1222480"/>
            <a:ext cx="2256559" cy="1859973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15E6E324-B629-4C93-A62F-C941CF9C00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1937" y="4910353"/>
            <a:ext cx="2113684" cy="1735281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7510C1A4-E3B4-4558-91A7-B18934674C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15350" y="1222480"/>
            <a:ext cx="238125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861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GB"/>
              <a:t>Dual-Dynamic Grid Transformation Model</a:t>
            </a:r>
            <a:endParaRPr lang="en-US"/>
          </a:p>
        </p:txBody>
      </p:sp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FC40C51A-BEFF-42E2-AE60-0786480D57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4999"/>
              </a:lnSpc>
              <a:spcAft>
                <a:spcPts val="0"/>
              </a:spcAft>
              <a:buNone/>
            </a:pPr>
            <a:r>
              <a:rPr lang="en-GB" b="1" dirty="0"/>
              <a:t>Optimization problem:</a:t>
            </a:r>
            <a:endParaRPr lang="en-US" dirty="0"/>
          </a:p>
          <a:p>
            <a:pPr marL="514350" indent="-285750">
              <a:lnSpc>
                <a:spcPct val="114999"/>
              </a:lnSpc>
              <a:spcAft>
                <a:spcPts val="0"/>
              </a:spcAft>
              <a:buFont typeface="Arial"/>
              <a:buChar char="❏"/>
            </a:pPr>
            <a:r>
              <a:rPr lang="en-GB" dirty="0"/>
              <a:t>2-3 objectives</a:t>
            </a:r>
          </a:p>
          <a:p>
            <a:pPr marL="514350" indent="-285750">
              <a:lnSpc>
                <a:spcPct val="114999"/>
              </a:lnSpc>
              <a:spcAft>
                <a:spcPts val="0"/>
              </a:spcAft>
              <a:buFont typeface="Arial"/>
              <a:buChar char="❏"/>
            </a:pPr>
            <a:r>
              <a:rPr lang="en-GB" dirty="0"/>
              <a:t>n × n grid -&gt; 4n real-valued variables</a:t>
            </a:r>
          </a:p>
          <a:p>
            <a:pPr marL="514350" indent="-285750">
              <a:lnSpc>
                <a:spcPct val="114999"/>
              </a:lnSpc>
              <a:spcAft>
                <a:spcPts val="0"/>
              </a:spcAft>
              <a:buFont typeface="Arial"/>
              <a:buChar char="❏"/>
            </a:pPr>
            <a:r>
              <a:rPr lang="en-GB" dirty="0"/>
              <a:t>Local (cascading) dependencies</a:t>
            </a:r>
          </a:p>
          <a:p>
            <a:pPr marL="514350" indent="-285750">
              <a:lnSpc>
                <a:spcPct val="114999"/>
              </a:lnSpc>
              <a:spcAft>
                <a:spcPts val="0"/>
              </a:spcAft>
              <a:buFont typeface="Arial"/>
              <a:buChar char="❏"/>
            </a:pPr>
            <a:r>
              <a:rPr lang="en-GB" dirty="0"/>
              <a:t>Non-separable</a:t>
            </a:r>
          </a:p>
          <a:p>
            <a:pPr marL="514350" indent="-285750">
              <a:lnSpc>
                <a:spcPct val="114999"/>
              </a:lnSpc>
              <a:spcAft>
                <a:spcPts val="0"/>
              </a:spcAft>
              <a:buFont typeface="Arial,Sans-Serif"/>
              <a:buChar char="❏"/>
            </a:pPr>
            <a:r>
              <a:rPr lang="en-GB" dirty="0"/>
              <a:t>Allows for </a:t>
            </a:r>
            <a:r>
              <a:rPr lang="en-GB" b="1" dirty="0"/>
              <a:t>partial evaluations</a:t>
            </a:r>
            <a:r>
              <a:rPr lang="en-GB" dirty="0"/>
              <a:t>.</a:t>
            </a:r>
          </a:p>
        </p:txBody>
      </p:sp>
      <p:sp>
        <p:nvSpPr>
          <p:cNvPr id="10" name="Shape 5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r"/>
            <a:fld id="{00000000-1234-1234-1234-123412341234}" type="slidenum">
              <a:rPr lang="en-GB" sz="1200">
                <a:solidFill>
                  <a:schemeClr val="bg1"/>
                </a:solidFill>
              </a:rPr>
              <a:pPr algn="r"/>
              <a:t>27</a:t>
            </a:fld>
            <a:endParaRPr lang="en-GB" sz="1200">
              <a:solidFill>
                <a:schemeClr val="bg1"/>
              </a:solidFill>
            </a:endParaRPr>
          </a:p>
        </p:txBody>
      </p:sp>
      <p:pic>
        <p:nvPicPr>
          <p:cNvPr id="4" name="Picture 4" descr="A picture containing laser, scene&#10;&#10;Description automatically generated">
            <a:extLst>
              <a:ext uri="{FF2B5EF4-FFF2-40B4-BE49-F238E27FC236}">
                <a16:creationId xmlns:a16="http://schemas.microsoft.com/office/drawing/2014/main" id="{364ADAAD-DDA2-4869-9ADF-9F4372FD63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8580" y="1293108"/>
            <a:ext cx="2654663" cy="2227402"/>
          </a:xfrm>
          <a:prstGeom prst="rect">
            <a:avLst/>
          </a:prstGeom>
        </p:spPr>
      </p:pic>
      <p:pic>
        <p:nvPicPr>
          <p:cNvPr id="5" name="Picture 5" descr="A picture containing dome, laser&#10;&#10;Description automatically generated">
            <a:extLst>
              <a:ext uri="{FF2B5EF4-FFF2-40B4-BE49-F238E27FC236}">
                <a16:creationId xmlns:a16="http://schemas.microsoft.com/office/drawing/2014/main" id="{D6ECF814-C0FC-4493-9D20-53C81DE6A4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0942" y="1293108"/>
            <a:ext cx="2665658" cy="2227402"/>
          </a:xfrm>
          <a:prstGeom prst="rect">
            <a:avLst/>
          </a:prstGeom>
        </p:spPr>
      </p:pic>
      <p:pic>
        <p:nvPicPr>
          <p:cNvPr id="9" name="Picture 7" descr="Shape, polygon&#10;&#10;Description automatically generated">
            <a:extLst>
              <a:ext uri="{FF2B5EF4-FFF2-40B4-BE49-F238E27FC236}">
                <a16:creationId xmlns:a16="http://schemas.microsoft.com/office/drawing/2014/main" id="{03743C68-099F-4D20-B5CA-50F92BF5F9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2194" y="3655088"/>
            <a:ext cx="2836294" cy="2848171"/>
          </a:xfrm>
          <a:prstGeom prst="rect">
            <a:avLst/>
          </a:prstGeom>
        </p:spPr>
      </p:pic>
      <p:pic>
        <p:nvPicPr>
          <p:cNvPr id="11" name="Picture 7" descr="Shape, polygon&#10;&#10;Description automatically generated">
            <a:extLst>
              <a:ext uri="{FF2B5EF4-FFF2-40B4-BE49-F238E27FC236}">
                <a16:creationId xmlns:a16="http://schemas.microsoft.com/office/drawing/2014/main" id="{A879C1FB-BA50-4E66-9342-F2FB1A2459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59997" y="3656525"/>
            <a:ext cx="2848171" cy="2848171"/>
          </a:xfrm>
          <a:prstGeom prst="rect">
            <a:avLst/>
          </a:prstGeom>
        </p:spPr>
      </p:pic>
      <p:pic>
        <p:nvPicPr>
          <p:cNvPr id="12" name="Picture 7" descr="Shape, polygon&#10;&#10;Description automatically generated">
            <a:extLst>
              <a:ext uri="{FF2B5EF4-FFF2-40B4-BE49-F238E27FC236}">
                <a16:creationId xmlns:a16="http://schemas.microsoft.com/office/drawing/2014/main" id="{D67A2FF3-49F8-48AA-92AF-3E30D732DC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19536" y="3650774"/>
            <a:ext cx="2848171" cy="284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105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GB" dirty="0"/>
              <a:t>Parallel Gene-pool Optimal Mixing</a:t>
            </a:r>
            <a:endParaRPr lang="en-US" dirty="0"/>
          </a:p>
        </p:txBody>
      </p:sp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FC40C51A-BEFF-42E2-AE60-0786480D57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285750">
              <a:lnSpc>
                <a:spcPct val="114999"/>
              </a:lnSpc>
              <a:spcAft>
                <a:spcPts val="0"/>
              </a:spcAft>
              <a:buFont typeface="Arial"/>
              <a:buChar char="❏"/>
            </a:pPr>
            <a:r>
              <a:rPr lang="en-GB" dirty="0"/>
              <a:t>Parallel application of improving variation steps to independent sets of variables.</a:t>
            </a:r>
          </a:p>
          <a:p>
            <a:pPr marL="514350" indent="-285750">
              <a:lnSpc>
                <a:spcPct val="114999"/>
              </a:lnSpc>
              <a:spcAft>
                <a:spcPts val="0"/>
              </a:spcAft>
              <a:buFont typeface="Arial"/>
              <a:buChar char="❏"/>
            </a:pPr>
            <a:r>
              <a:rPr lang="en-GB" dirty="0"/>
              <a:t>Distribute triangles into mutually independent parallel groups.</a:t>
            </a:r>
          </a:p>
        </p:txBody>
      </p:sp>
      <p:sp>
        <p:nvSpPr>
          <p:cNvPr id="10" name="Shape 5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r"/>
            <a:fld id="{00000000-1234-1234-1234-123412341234}" type="slidenum">
              <a:rPr lang="en-GB" sz="1200">
                <a:solidFill>
                  <a:schemeClr val="bg1"/>
                </a:solidFill>
              </a:rPr>
              <a:pPr algn="r"/>
              <a:t>28</a:t>
            </a:fld>
            <a:endParaRPr lang="en-GB" sz="1200">
              <a:solidFill>
                <a:schemeClr val="bg1"/>
              </a:solidFill>
            </a:endParaRPr>
          </a:p>
        </p:txBody>
      </p:sp>
      <p:pic>
        <p:nvPicPr>
          <p:cNvPr id="6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9D11B06D-5C12-4C56-A16E-9A1A8E1D9B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448" y="2936217"/>
            <a:ext cx="3246408" cy="3246408"/>
          </a:xfrm>
          <a:prstGeom prst="rect">
            <a:avLst/>
          </a:prstGeom>
        </p:spPr>
      </p:pic>
      <p:pic>
        <p:nvPicPr>
          <p:cNvPr id="3" name="Picture 3" descr="A picture containing text, building, floor, vector graphics&#10;&#10;Description automatically generated">
            <a:extLst>
              <a:ext uri="{FF2B5EF4-FFF2-40B4-BE49-F238E27FC236}">
                <a16:creationId xmlns:a16="http://schemas.microsoft.com/office/drawing/2014/main" id="{E42D7B61-7381-4BE1-AB13-220DCA8AB9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6223" y="2950595"/>
            <a:ext cx="3232030" cy="3232030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330DF305-9FCC-4E90-A364-81D8DD77F381}"/>
              </a:ext>
            </a:extLst>
          </p:cNvPr>
          <p:cNvSpPr/>
          <p:nvPr/>
        </p:nvSpPr>
        <p:spPr>
          <a:xfrm>
            <a:off x="5280084" y="4253190"/>
            <a:ext cx="983672" cy="4849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1B68287-0DA0-4904-8D8A-C695D4178577}"/>
              </a:ext>
            </a:extLst>
          </p:cNvPr>
          <p:cNvSpPr txBox="1"/>
          <p:nvPr/>
        </p:nvSpPr>
        <p:spPr>
          <a:xfrm>
            <a:off x="4895144" y="3143904"/>
            <a:ext cx="1848928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/>
              <a:t>12 groups</a:t>
            </a:r>
          </a:p>
          <a:p>
            <a:pPr algn="ctr"/>
            <a:r>
              <a:rPr lang="en-US" sz="2000"/>
              <a:t>(source + target grid)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FE5EC6D-1069-41EE-8C17-36F3A28E9101}"/>
              </a:ext>
            </a:extLst>
          </p:cNvPr>
          <p:cNvSpPr txBox="1"/>
          <p:nvPr/>
        </p:nvSpPr>
        <p:spPr>
          <a:xfrm>
            <a:off x="8278827" y="2668438"/>
            <a:ext cx="3131388" cy="338554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/>
              <a:t>Parallel group 1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FC3C26E-8228-412C-AC2E-3E24619F5CFA}"/>
              </a:ext>
            </a:extLst>
          </p:cNvPr>
          <p:cNvGrpSpPr/>
          <p:nvPr/>
        </p:nvGrpSpPr>
        <p:grpSpPr>
          <a:xfrm>
            <a:off x="7646222" y="2668438"/>
            <a:ext cx="3778370" cy="3514187"/>
            <a:chOff x="5472022" y="2668437"/>
            <a:chExt cx="3778370" cy="3514187"/>
          </a:xfrm>
        </p:grpSpPr>
        <p:pic>
          <p:nvPicPr>
            <p:cNvPr id="13" name="Picture 3" descr="Polygon&#10;&#10;Description automatically generated">
              <a:extLst>
                <a:ext uri="{FF2B5EF4-FFF2-40B4-BE49-F238E27FC236}">
                  <a16:creationId xmlns:a16="http://schemas.microsoft.com/office/drawing/2014/main" id="{EE729EC8-AD1F-4545-9BD4-8FA2E1854B1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72022" y="2950594"/>
              <a:ext cx="3232030" cy="323203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91DFDB2-4936-4D0D-A62C-D6631CBAFA03}"/>
                </a:ext>
              </a:extLst>
            </p:cNvPr>
            <p:cNvSpPr txBox="1"/>
            <p:nvPr/>
          </p:nvSpPr>
          <p:spPr>
            <a:xfrm>
              <a:off x="6119004" y="2668437"/>
              <a:ext cx="3131388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600" dirty="0"/>
                <a:t>Parallel group 2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8E58801-BE2F-403E-9AFC-9A81615598B9}"/>
              </a:ext>
            </a:extLst>
          </p:cNvPr>
          <p:cNvGrpSpPr/>
          <p:nvPr/>
        </p:nvGrpSpPr>
        <p:grpSpPr>
          <a:xfrm>
            <a:off x="7646221" y="2668437"/>
            <a:ext cx="3778370" cy="3514187"/>
            <a:chOff x="5472022" y="2668437"/>
            <a:chExt cx="3778370" cy="3514187"/>
          </a:xfrm>
        </p:grpSpPr>
        <p:pic>
          <p:nvPicPr>
            <p:cNvPr id="18" name="Picture 3" descr="A picture containing text, building, floor, vector graphics&#10;&#10;Description automatically generated">
              <a:extLst>
                <a:ext uri="{FF2B5EF4-FFF2-40B4-BE49-F238E27FC236}">
                  <a16:creationId xmlns:a16="http://schemas.microsoft.com/office/drawing/2014/main" id="{7C9B7B78-11F1-46D0-ACCD-E5A508068E3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472022" y="2950594"/>
              <a:ext cx="3232030" cy="3232030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6B3E50F-1426-458F-8137-0219FCFF7DE6}"/>
                </a:ext>
              </a:extLst>
            </p:cNvPr>
            <p:cNvSpPr txBox="1"/>
            <p:nvPr/>
          </p:nvSpPr>
          <p:spPr>
            <a:xfrm>
              <a:off x="6119004" y="2668437"/>
              <a:ext cx="3131388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600" dirty="0"/>
                <a:t>Parallel group 3</a:t>
              </a:r>
            </a:p>
          </p:txBody>
        </p:sp>
      </p:grpSp>
      <p:sp>
        <p:nvSpPr>
          <p:cNvPr id="20" name="Tekstvak 6">
            <a:extLst>
              <a:ext uri="{FF2B5EF4-FFF2-40B4-BE49-F238E27FC236}">
                <a16:creationId xmlns:a16="http://schemas.microsoft.com/office/drawing/2014/main" id="{AF02B3D2-22BC-42F5-8940-1789245492B7}"/>
              </a:ext>
            </a:extLst>
          </p:cNvPr>
          <p:cNvSpPr txBox="1"/>
          <p:nvPr/>
        </p:nvSpPr>
        <p:spPr>
          <a:xfrm>
            <a:off x="407368" y="6361584"/>
            <a:ext cx="82809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i="1" dirty="0"/>
              <a:t>[9] A. Bouter et al.; IEEE CEC, 2021.</a:t>
            </a:r>
          </a:p>
        </p:txBody>
      </p:sp>
    </p:spTree>
    <p:extLst>
      <p:ext uri="{BB962C8B-B14F-4D97-AF65-F5344CB8AC3E}">
        <p14:creationId xmlns:p14="http://schemas.microsoft.com/office/powerpoint/2010/main" val="3046267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GB" dirty="0"/>
              <a:t>Experiments</a:t>
            </a:r>
            <a:endParaRPr lang="en-US" dirty="0"/>
          </a:p>
        </p:txBody>
      </p:sp>
      <p:sp>
        <p:nvSpPr>
          <p:cNvPr id="10" name="Shape 5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r"/>
            <a:fld id="{00000000-1234-1234-1234-123412341234}" type="slidenum">
              <a:rPr lang="en-GB" sz="1200">
                <a:solidFill>
                  <a:schemeClr val="bg1"/>
                </a:solidFill>
              </a:rPr>
              <a:pPr algn="r"/>
              <a:t>29</a:t>
            </a:fld>
            <a:endParaRPr lang="en-GB" sz="1200">
              <a:solidFill>
                <a:schemeClr val="bg1"/>
              </a:solidFill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1292523"/>
            <a:ext cx="4763083" cy="3969236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292523"/>
            <a:ext cx="4572154" cy="3810129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260" r="-145" b="50000"/>
          <a:stretch/>
        </p:blipFill>
        <p:spPr>
          <a:xfrm>
            <a:off x="911424" y="5746606"/>
            <a:ext cx="9920402" cy="346690"/>
          </a:xfrm>
          <a:prstGeom prst="rect">
            <a:avLst/>
          </a:prstGeom>
        </p:spPr>
      </p:pic>
      <p:sp>
        <p:nvSpPr>
          <p:cNvPr id="11" name="TextBox 4">
            <a:extLst>
              <a:ext uri="{FF2B5EF4-FFF2-40B4-BE49-F238E27FC236}">
                <a16:creationId xmlns:a16="http://schemas.microsoft.com/office/drawing/2014/main" id="{06EC615B-D717-4ED6-B3A8-E2AB1283DA80}"/>
              </a:ext>
            </a:extLst>
          </p:cNvPr>
          <p:cNvSpPr txBox="1"/>
          <p:nvPr/>
        </p:nvSpPr>
        <p:spPr>
          <a:xfrm>
            <a:off x="3773942" y="5441469"/>
            <a:ext cx="39243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/>
              <a:t>Population size</a:t>
            </a:r>
            <a:endParaRPr lang="en-US" dirty="0"/>
          </a:p>
        </p:txBody>
      </p:sp>
      <p:pic>
        <p:nvPicPr>
          <p:cNvPr id="13" name="Afbeelding 3">
            <a:extLst>
              <a:ext uri="{FF2B5EF4-FFF2-40B4-BE49-F238E27FC236}">
                <a16:creationId xmlns:a16="http://schemas.microsoft.com/office/drawing/2014/main" id="{12621507-B893-4145-8F58-A85CBF8C8A8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26" t="46512" r="77768" b="-30062"/>
          <a:stretch/>
        </p:blipFill>
        <p:spPr>
          <a:xfrm>
            <a:off x="3024895" y="6195435"/>
            <a:ext cx="620768" cy="6104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419B44F-A446-44CA-98F8-35B5A7080109}"/>
              </a:ext>
            </a:extLst>
          </p:cNvPr>
          <p:cNvSpPr txBox="1"/>
          <p:nvPr/>
        </p:nvSpPr>
        <p:spPr>
          <a:xfrm>
            <a:off x="1135712" y="6133381"/>
            <a:ext cx="2096219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/>
              <a:t>Baseline (CPU)</a:t>
            </a:r>
          </a:p>
        </p:txBody>
      </p:sp>
      <p:pic>
        <p:nvPicPr>
          <p:cNvPr id="14" name="Afbeelding 3">
            <a:extLst>
              <a:ext uri="{FF2B5EF4-FFF2-40B4-BE49-F238E27FC236}">
                <a16:creationId xmlns:a16="http://schemas.microsoft.com/office/drawing/2014/main" id="{9777B652-67AB-46CB-8215-B28BA436D5C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23" t="45454" r="55443" b="-15746"/>
          <a:stretch/>
        </p:blipFill>
        <p:spPr>
          <a:xfrm>
            <a:off x="6202291" y="6195438"/>
            <a:ext cx="661370" cy="599145"/>
          </a:xfrm>
          <a:prstGeom prst="rect">
            <a:avLst/>
          </a:prstGeom>
        </p:spPr>
      </p:pic>
      <p:pic>
        <p:nvPicPr>
          <p:cNvPr id="15" name="Afbeelding 3">
            <a:extLst>
              <a:ext uri="{FF2B5EF4-FFF2-40B4-BE49-F238E27FC236}">
                <a16:creationId xmlns:a16="http://schemas.microsoft.com/office/drawing/2014/main" id="{8D8B1D61-463F-4237-90A8-17969539EDC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82" t="44186" r="33478" b="-2140"/>
          <a:stretch/>
        </p:blipFill>
        <p:spPr>
          <a:xfrm>
            <a:off x="9249548" y="6152304"/>
            <a:ext cx="891354" cy="52173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8FA3BE9-8E9E-44FB-9C81-77B24614B5F5}"/>
              </a:ext>
            </a:extLst>
          </p:cNvPr>
          <p:cNvSpPr txBox="1"/>
          <p:nvPr/>
        </p:nvSpPr>
        <p:spPr>
          <a:xfrm>
            <a:off x="3910540" y="6162134"/>
            <a:ext cx="247003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/>
              <a:t>Serial GOM (GPU)</a:t>
            </a:r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EE016D2-AA29-4F62-8B43-B07715334630}"/>
              </a:ext>
            </a:extLst>
          </p:cNvPr>
          <p:cNvSpPr txBox="1"/>
          <p:nvPr/>
        </p:nvSpPr>
        <p:spPr>
          <a:xfrm>
            <a:off x="7001671" y="6162132"/>
            <a:ext cx="2513162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/>
              <a:t>Parallel GOM (GPU)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073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080CB-FA55-4238-B2B0-2AE6F211B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Outline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AE3F04-489C-4BC7-A0C8-E1996E6901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nl-NL" dirty="0"/>
              <a:t>Gray-box Optimization (GBO)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nl-NL" dirty="0"/>
              <a:t>Real-Valued Gene-pool Optimal Mixing Evolutionary Algorithm (RV-GOMEA)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nl-NL" dirty="0"/>
              <a:t>RV-GOMEA for prostate cancer treatment planning (HDR brachytherapy)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nl-NL" dirty="0"/>
              <a:t>RV-GOMEA for deformable image registration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nl-NL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A0FF2A-07FC-493F-B021-F4282A62CE0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GB" sz="1000" smtClean="0">
                <a:solidFill>
                  <a:srgbClr val="FFFFFF"/>
                </a:solidFill>
              </a:rPr>
              <a:pPr algn="r"/>
              <a:t>3</a:t>
            </a:fld>
            <a:endParaRPr lang="en-GB" sz="1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5414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GB" dirty="0"/>
              <a:t>Summary and Conclusions</a:t>
            </a:r>
          </a:p>
        </p:txBody>
      </p:sp>
      <p:sp>
        <p:nvSpPr>
          <p:cNvPr id="2" name="Tijdelijke aanduiding voor teks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285750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GB" dirty="0"/>
              <a:t>Exploiting problem information in a GBO setting can greatly improve efficiency.</a:t>
            </a:r>
          </a:p>
          <a:p>
            <a:pPr marL="514350" indent="-285750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GB" dirty="0"/>
              <a:t>RV-GOMEA is very well capable of exploiting GBO setting.</a:t>
            </a:r>
          </a:p>
          <a:p>
            <a:pPr marL="514350" indent="-285750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nl-NL" dirty="0"/>
              <a:t>Excellent performance on real-world problems of treatment planning for HDR prostate brachytherapy and deformable image registration.</a:t>
            </a:r>
            <a:endParaRPr lang="en-US" dirty="0"/>
          </a:p>
          <a:p>
            <a:pPr marL="514350" indent="-285750"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nl-NL" dirty="0"/>
          </a:p>
        </p:txBody>
      </p:sp>
      <p:sp>
        <p:nvSpPr>
          <p:cNvPr id="10" name="Shape 5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r"/>
            <a:fld id="{00000000-1234-1234-1234-123412341234}" type="slidenum">
              <a:rPr lang="en-GB" sz="1200">
                <a:solidFill>
                  <a:schemeClr val="bg1"/>
                </a:solidFill>
              </a:rPr>
              <a:pPr algn="r"/>
              <a:t>30</a:t>
            </a:fld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8C629E31-55EB-BB44-9CD9-F771EF01C49B}"/>
              </a:ext>
            </a:extLst>
          </p:cNvPr>
          <p:cNvSpPr txBox="1">
            <a:spLocks/>
          </p:cNvSpPr>
          <p:nvPr/>
        </p:nvSpPr>
        <p:spPr>
          <a:xfrm>
            <a:off x="415600" y="3429000"/>
            <a:ext cx="7480600" cy="21675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  <a:buChar char="❏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Char char="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Char char="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Char char="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Char char="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Char char="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Char char="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Char char="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Char char="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FontTx/>
              <a:buNone/>
            </a:pPr>
            <a:r>
              <a:rPr lang="nl-BE" u="sng" dirty="0" err="1"/>
              <a:t>Acknowledgments</a:t>
            </a:r>
            <a:r>
              <a:rPr lang="nl-BE" u="sng" dirty="0"/>
              <a:t>:</a:t>
            </a:r>
            <a:br>
              <a:rPr lang="nl-BE" u="sng" dirty="0"/>
            </a:br>
            <a:r>
              <a:rPr lang="nl-BE" u="sng" dirty="0"/>
              <a:t>CWI:</a:t>
            </a:r>
            <a:r>
              <a:rPr lang="nl-BE" dirty="0"/>
              <a:t> N.H. </a:t>
            </a:r>
            <a:r>
              <a:rPr lang="nl-BE" dirty="0" err="1"/>
              <a:t>Luong</a:t>
            </a:r>
            <a:r>
              <a:rPr lang="nl-BE" dirty="0"/>
              <a:t>, P.A.N. Bosman</a:t>
            </a:r>
            <a:br>
              <a:rPr lang="nl-BE" dirty="0"/>
            </a:br>
            <a:r>
              <a:rPr lang="nl-BE" u="sng" dirty="0"/>
              <a:t>Amsterdam UMC:</a:t>
            </a:r>
            <a:r>
              <a:rPr lang="nl-BE" dirty="0"/>
              <a:t> S.C. </a:t>
            </a:r>
            <a:r>
              <a:rPr lang="nl-BE" dirty="0" err="1"/>
              <a:t>Maree</a:t>
            </a:r>
            <a:r>
              <a:rPr lang="nl-BE" dirty="0"/>
              <a:t>, M.C. van der Meer, A. Bel, B.R. Pieters, C. </a:t>
            </a:r>
            <a:r>
              <a:rPr lang="nl-BE" dirty="0" err="1"/>
              <a:t>Koedooder</a:t>
            </a:r>
            <a:r>
              <a:rPr lang="nl-BE" dirty="0"/>
              <a:t>, N. van Wieringen, D.L.J. Barten, E. Jansen</a:t>
            </a:r>
            <a:br>
              <a:rPr lang="nl-BE" dirty="0"/>
            </a:br>
            <a:r>
              <a:rPr lang="nl-BE" u="sng" dirty="0"/>
              <a:t>Leiden UMC:</a:t>
            </a:r>
            <a:r>
              <a:rPr lang="nl-BE" dirty="0"/>
              <a:t> T. Alderliesten</a:t>
            </a:r>
            <a:br>
              <a:rPr lang="nl-BE" dirty="0"/>
            </a:br>
            <a:r>
              <a:rPr lang="nl-BE" u="sng" dirty="0"/>
              <a:t>Elekta:</a:t>
            </a:r>
            <a:r>
              <a:rPr lang="nl-BE" dirty="0"/>
              <a:t> Y. </a:t>
            </a:r>
            <a:r>
              <a:rPr lang="nl-BE" dirty="0" err="1"/>
              <a:t>Niatsetski</a:t>
            </a:r>
            <a:r>
              <a:rPr lang="nl-BE" dirty="0"/>
              <a:t>, J. </a:t>
            </a:r>
            <a:r>
              <a:rPr lang="nl-BE" dirty="0" err="1"/>
              <a:t>Schillings</a:t>
            </a:r>
            <a:r>
              <a:rPr lang="nl-BE" dirty="0"/>
              <a:t>, B. van Veelen, R. Zinkstok</a:t>
            </a:r>
          </a:p>
        </p:txBody>
      </p:sp>
      <p:pic>
        <p:nvPicPr>
          <p:cNvPr id="9" name="Picture 4" descr="https://d1rkab7tlqy5f1.cloudfront.net/Websections/TU%20Delft%20Huisstijl/TU_Delft_logo_RGB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8" t="12023" r="6680" b="32817"/>
          <a:stretch/>
        </p:blipFill>
        <p:spPr bwMode="auto">
          <a:xfrm>
            <a:off x="6191386" y="5790978"/>
            <a:ext cx="1704814" cy="662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Afbeeldingsresultaat voor elekta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5575" y="5558494"/>
            <a:ext cx="912521" cy="907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Afbeeldingsresultaat voor aumc logo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7" t="40082" r="9124" b="14936"/>
          <a:stretch/>
        </p:blipFill>
        <p:spPr bwMode="auto">
          <a:xfrm>
            <a:off x="551384" y="5958034"/>
            <a:ext cx="2748132" cy="495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F9185DA-AAE9-4A29-8134-BB2E298C23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90607" y="5558494"/>
            <a:ext cx="2189369" cy="1326890"/>
          </a:xfrm>
          <a:prstGeom prst="rect">
            <a:avLst/>
          </a:prstGeom>
        </p:spPr>
      </p:pic>
      <p:pic>
        <p:nvPicPr>
          <p:cNvPr id="15" name="Picture 14" descr="Logo, company name&#10;&#10;Description automatically generated">
            <a:extLst>
              <a:ext uri="{FF2B5EF4-FFF2-40B4-BE49-F238E27FC236}">
                <a16:creationId xmlns:a16="http://schemas.microsoft.com/office/drawing/2014/main" id="{21AC083D-9913-47B3-9531-DD9A66921A9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0413" r="27749" b="-1208"/>
          <a:stretch/>
        </p:blipFill>
        <p:spPr>
          <a:xfrm>
            <a:off x="8159151" y="5373598"/>
            <a:ext cx="745161" cy="1168872"/>
          </a:xfrm>
          <a:prstGeom prst="rect">
            <a:avLst/>
          </a:prstGeom>
        </p:spPr>
      </p:pic>
      <p:pic>
        <p:nvPicPr>
          <p:cNvPr id="1026" name="Picture 2" descr="Geruchten over Nvidia Gaming Laptop GPU - Is het echt een RTX 3080?">
            <a:extLst>
              <a:ext uri="{FF2B5EF4-FFF2-40B4-BE49-F238E27FC236}">
                <a16:creationId xmlns:a16="http://schemas.microsoft.com/office/drawing/2014/main" id="{FBC1A5A9-F8BD-4D05-BE6F-97BE26F926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20" r="19393"/>
          <a:stretch/>
        </p:blipFill>
        <p:spPr bwMode="auto">
          <a:xfrm>
            <a:off x="10671069" y="5560698"/>
            <a:ext cx="969547" cy="92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4094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GB" dirty="0"/>
              <a:t>Gray-box Optimization - Partial Evaluations</a:t>
            </a:r>
          </a:p>
        </p:txBody>
      </p:sp>
      <p:sp>
        <p:nvSpPr>
          <p:cNvPr id="10" name="Shape 5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r"/>
            <a:fld id="{00000000-1234-1234-1234-123412341234}" type="slidenum">
              <a:rPr lang="en-GB" sz="1200">
                <a:solidFill>
                  <a:schemeClr val="bg1"/>
                </a:solidFill>
              </a:rPr>
              <a:pPr algn="r"/>
              <a:t>4</a:t>
            </a:fld>
            <a:endParaRPr lang="en-GB" sz="120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hthoek 1"/>
              <p:cNvSpPr/>
              <p:nvPr/>
            </p:nvSpPr>
            <p:spPr>
              <a:xfrm>
                <a:off x="3904195" y="1556793"/>
                <a:ext cx="425975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i="1"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i="1"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i="1"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i="1"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/>
                                </a:rPr>
                                <m:t>5</m:t>
                              </m:r>
                            </m:sub>
                          </m:s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nl-NL" sz="3200"/>
              </a:p>
            </p:txBody>
          </p:sp>
        </mc:Choice>
        <mc:Fallback xmlns="">
          <p:sp>
            <p:nvSpPr>
              <p:cNvPr id="2" name="Rechthoe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4195" y="1556793"/>
                <a:ext cx="4259756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hthoek 3"/>
          <p:cNvSpPr/>
          <p:nvPr/>
        </p:nvSpPr>
        <p:spPr>
          <a:xfrm>
            <a:off x="4987679" y="1620480"/>
            <a:ext cx="1080120" cy="576064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Rechthoek 17"/>
          <p:cNvSpPr/>
          <p:nvPr/>
        </p:nvSpPr>
        <p:spPr>
          <a:xfrm>
            <a:off x="5563718" y="1700809"/>
            <a:ext cx="1080120" cy="44075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Rechthoek 19"/>
          <p:cNvSpPr/>
          <p:nvPr/>
        </p:nvSpPr>
        <p:spPr>
          <a:xfrm>
            <a:off x="6150599" y="1632946"/>
            <a:ext cx="1080120" cy="57606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Rechthoek 21"/>
          <p:cNvSpPr/>
          <p:nvPr/>
        </p:nvSpPr>
        <p:spPr>
          <a:xfrm>
            <a:off x="6744072" y="1706846"/>
            <a:ext cx="1080120" cy="4407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hthoek 15"/>
              <p:cNvSpPr/>
              <p:nvPr/>
            </p:nvSpPr>
            <p:spPr>
              <a:xfrm>
                <a:off x="3719737" y="3860413"/>
                <a:ext cx="435311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′=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i="1">
                              <a:latin typeface="Cambria Math"/>
                            </a:rPr>
                            <m:t> </m:t>
                          </m:r>
                          <m:sSubSup>
                            <m:sSubSupPr>
                              <m:ctrlPr>
                                <a:rPr lang="en-US" sz="3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2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32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b>
                            <m:sup>
                              <m:r>
                                <a:rPr lang="en-US" sz="3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i="1"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i="1"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i="1"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/>
                                </a:rPr>
                                <m:t>5</m:t>
                              </m:r>
                            </m:sub>
                          </m:s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nl-NL" sz="3200"/>
              </a:p>
            </p:txBody>
          </p:sp>
        </mc:Choice>
        <mc:Fallback xmlns="">
          <p:sp>
            <p:nvSpPr>
              <p:cNvPr id="16" name="Rechthoek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9737" y="3860413"/>
                <a:ext cx="4353115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hthoek 23"/>
          <p:cNvSpPr/>
          <p:nvPr/>
        </p:nvSpPr>
        <p:spPr>
          <a:xfrm>
            <a:off x="4875228" y="3869308"/>
            <a:ext cx="1080120" cy="639812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Rechthoek 24"/>
          <p:cNvSpPr/>
          <p:nvPr/>
        </p:nvSpPr>
        <p:spPr>
          <a:xfrm>
            <a:off x="5451267" y="3944501"/>
            <a:ext cx="1080120" cy="50068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hthoek 27"/>
              <p:cNvSpPr/>
              <p:nvPr/>
            </p:nvSpPr>
            <p:spPr>
              <a:xfrm>
                <a:off x="1847528" y="5369793"/>
                <a:ext cx="877368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b>
                            <m:sup>
                              <m: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  <m:sup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nl-NL" sz="240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Rechthoek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7528" y="5369793"/>
                <a:ext cx="8773684" cy="461665"/>
              </a:xfrm>
              <a:prstGeom prst="rect">
                <a:avLst/>
              </a:prstGeom>
              <a:blipFill>
                <a:blip r:embed="rId5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hthoek 25"/>
              <p:cNvSpPr/>
              <p:nvPr/>
            </p:nvSpPr>
            <p:spPr>
              <a:xfrm>
                <a:off x="2279577" y="2622165"/>
                <a:ext cx="762984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nl-NL" sz="2400"/>
              </a:p>
            </p:txBody>
          </p:sp>
        </mc:Choice>
        <mc:Fallback xmlns="">
          <p:sp>
            <p:nvSpPr>
              <p:cNvPr id="26" name="Rechthoek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9577" y="2622165"/>
                <a:ext cx="7629845" cy="461665"/>
              </a:xfrm>
              <a:prstGeom prst="rect">
                <a:avLst/>
              </a:prstGeom>
              <a:blipFill>
                <a:blip r:embed="rId6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hthoek 26"/>
          <p:cNvSpPr/>
          <p:nvPr/>
        </p:nvSpPr>
        <p:spPr>
          <a:xfrm>
            <a:off x="3431704" y="2564964"/>
            <a:ext cx="1296144" cy="576064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Rechthoek 28"/>
          <p:cNvSpPr/>
          <p:nvPr/>
        </p:nvSpPr>
        <p:spPr>
          <a:xfrm>
            <a:off x="5087888" y="2564904"/>
            <a:ext cx="1296144" cy="57606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Rechthoek 29"/>
          <p:cNvSpPr/>
          <p:nvPr/>
        </p:nvSpPr>
        <p:spPr>
          <a:xfrm>
            <a:off x="6744072" y="2564904"/>
            <a:ext cx="1296144" cy="57606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Rechthoek 30"/>
          <p:cNvSpPr/>
          <p:nvPr/>
        </p:nvSpPr>
        <p:spPr>
          <a:xfrm>
            <a:off x="8400256" y="2564904"/>
            <a:ext cx="1296144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" name="Rechthoek 31"/>
          <p:cNvSpPr/>
          <p:nvPr/>
        </p:nvSpPr>
        <p:spPr>
          <a:xfrm>
            <a:off x="4079776" y="5353578"/>
            <a:ext cx="1296144" cy="523695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6" name="Rechthoek 35"/>
          <p:cNvSpPr/>
          <p:nvPr/>
        </p:nvSpPr>
        <p:spPr>
          <a:xfrm>
            <a:off x="5735960" y="5353578"/>
            <a:ext cx="1296144" cy="52369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/>
          <p:cNvSpPr/>
          <p:nvPr/>
        </p:nvSpPr>
        <p:spPr>
          <a:xfrm>
            <a:off x="7392144" y="5353578"/>
            <a:ext cx="1296144" cy="523695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/>
          <p:cNvSpPr/>
          <p:nvPr/>
        </p:nvSpPr>
        <p:spPr>
          <a:xfrm>
            <a:off x="9048328" y="5353578"/>
            <a:ext cx="1296144" cy="52369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4340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4" grpId="0" animBg="1"/>
      <p:bldP spid="25" grpId="0" animBg="1"/>
      <p:bldP spid="28" grpId="0"/>
      <p:bldP spid="32" grpId="0" animBg="1"/>
      <p:bldP spid="36" grpId="0" animBg="1"/>
      <p:bldP spid="38" grpId="0" animBg="1"/>
      <p:bldP spid="3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GB" dirty="0"/>
              <a:t>Gray-box Optimization - Partial Evaluations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B6C9D5-5840-4555-9A78-9BC746A59D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0"/>
              </a:spcAft>
              <a:buNone/>
            </a:pPr>
            <a:r>
              <a:rPr lang="en-GB" b="1" dirty="0"/>
              <a:t>Possible properties of functions to which partial evaluations can be applied:</a:t>
            </a:r>
            <a:br>
              <a:rPr lang="en-GB" b="1" dirty="0"/>
            </a:br>
            <a:endParaRPr lang="en-GB" b="1" dirty="0"/>
          </a:p>
          <a:p>
            <a:pPr marL="514350" indent="-285750">
              <a:lnSpc>
                <a:spcPct val="100000"/>
              </a:lnSpc>
            </a:pPr>
            <a:r>
              <a:rPr lang="en-GB" dirty="0"/>
              <a:t>Non-separable</a:t>
            </a:r>
          </a:p>
          <a:p>
            <a:pPr marL="514350" indent="-285750">
              <a:lnSpc>
                <a:spcPct val="100000"/>
              </a:lnSpc>
            </a:pPr>
            <a:r>
              <a:rPr lang="en-GB" dirty="0"/>
              <a:t>Non-smooth</a:t>
            </a:r>
          </a:p>
          <a:p>
            <a:pPr marL="514350" indent="-285750">
              <a:lnSpc>
                <a:spcPct val="100000"/>
              </a:lnSpc>
            </a:pPr>
            <a:r>
              <a:rPr lang="en-GB" dirty="0"/>
              <a:t>Multi-modal</a:t>
            </a:r>
          </a:p>
          <a:p>
            <a:pPr marL="514350" indent="-285750">
              <a:lnSpc>
                <a:spcPct val="100000"/>
              </a:lnSpc>
            </a:pPr>
            <a:r>
              <a:rPr lang="en-GB" dirty="0"/>
              <a:t>Multi-objective</a:t>
            </a:r>
          </a:p>
          <a:p>
            <a:pPr marL="514350" indent="-285750">
              <a:lnSpc>
                <a:spcPct val="100000"/>
              </a:lnSpc>
            </a:pPr>
            <a:r>
              <a:rPr lang="en-GB" dirty="0"/>
              <a:t>Etc.</a:t>
            </a:r>
          </a:p>
        </p:txBody>
      </p:sp>
      <p:sp>
        <p:nvSpPr>
          <p:cNvPr id="10" name="Shape 5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r"/>
            <a:fld id="{00000000-1234-1234-1234-123412341234}" type="slidenum">
              <a:rPr lang="en-GB" sz="1200">
                <a:solidFill>
                  <a:schemeClr val="bg1"/>
                </a:solidFill>
              </a:rPr>
              <a:pPr algn="r"/>
              <a:t>5</a:t>
            </a:fld>
            <a:endParaRPr lang="en-GB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950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GB" dirty="0"/>
              <a:t>Gray-box Optimization - Partial Evaluations</a:t>
            </a:r>
          </a:p>
        </p:txBody>
      </p:sp>
      <p:sp>
        <p:nvSpPr>
          <p:cNvPr id="14" name="Shape 71"/>
          <p:cNvSpPr txBox="1">
            <a:spLocks noGrp="1"/>
          </p:cNvSpPr>
          <p:nvPr>
            <p:ph type="body" idx="1"/>
          </p:nvPr>
        </p:nvSpPr>
        <p:spPr>
          <a:xfrm>
            <a:off x="415600" y="1343799"/>
            <a:ext cx="6256464" cy="4748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Aft>
                <a:spcPts val="0"/>
              </a:spcAft>
              <a:buNone/>
            </a:pPr>
            <a:r>
              <a:rPr lang="en-GB" b="1" dirty="0"/>
              <a:t>Deformable image registration [1]:</a:t>
            </a:r>
          </a:p>
          <a:p>
            <a:pPr marL="514350" indent="-285750">
              <a:buFont typeface="Arial"/>
              <a:buChar char="❏"/>
            </a:pPr>
            <a:r>
              <a:rPr lang="en-GB" dirty="0"/>
              <a:t>Optimization of points in triangulated grid to find deformation from image A to B.</a:t>
            </a:r>
          </a:p>
          <a:p>
            <a:pPr marL="514350" indent="-285750">
              <a:buFont typeface="Arial"/>
              <a:buChar char="❏"/>
            </a:pPr>
            <a:endParaRPr lang="en-GB" dirty="0"/>
          </a:p>
          <a:p>
            <a:pPr marL="514350" indent="-285750">
              <a:buFont typeface="Arial"/>
              <a:buChar char="❏"/>
            </a:pPr>
            <a:endParaRPr lang="en-GB" dirty="0"/>
          </a:p>
          <a:p>
            <a:pPr marL="514350" indent="-285750">
              <a:buFont typeface="Arial"/>
              <a:buChar char="❏"/>
            </a:pPr>
            <a:endParaRPr lang="en-GB" dirty="0"/>
          </a:p>
          <a:p>
            <a:pPr>
              <a:spcAft>
                <a:spcPts val="0"/>
              </a:spcAft>
              <a:buNone/>
            </a:pPr>
            <a:r>
              <a:rPr lang="en-GB" b="1" dirty="0"/>
              <a:t>Treatment plan optimization for prostate cancer [2]:</a:t>
            </a:r>
          </a:p>
          <a:p>
            <a:pPr marL="514350" indent="-285750">
              <a:buFont typeface="Arial"/>
              <a:buChar char="❏"/>
            </a:pPr>
            <a:r>
              <a:rPr lang="en-GB" dirty="0"/>
              <a:t>Optimization of radiation dose delivered from dwell positions (in red).</a:t>
            </a:r>
          </a:p>
          <a:p>
            <a:pPr>
              <a:spcAft>
                <a:spcPts val="0"/>
              </a:spcAft>
              <a:buNone/>
            </a:pPr>
            <a:endParaRPr lang="en-GB" b="1" dirty="0">
              <a:solidFill>
                <a:srgbClr val="FF0000"/>
              </a:solidFill>
            </a:endParaRPr>
          </a:p>
          <a:p>
            <a:pPr>
              <a:spcAft>
                <a:spcPts val="0"/>
              </a:spcAft>
              <a:buNone/>
            </a:pPr>
            <a:endParaRPr lang="en-GB" b="1" dirty="0"/>
          </a:p>
        </p:txBody>
      </p:sp>
      <p:sp>
        <p:nvSpPr>
          <p:cNvPr id="10" name="Shape 5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r"/>
            <a:fld id="{00000000-1234-1234-1234-123412341234}" type="slidenum">
              <a:rPr lang="en-GB" sz="1200">
                <a:solidFill>
                  <a:schemeClr val="bg1"/>
                </a:solidFill>
              </a:rPr>
              <a:pPr algn="r"/>
              <a:t>6</a:t>
            </a:fld>
            <a:endParaRPr lang="en-GB" sz="1200" dirty="0">
              <a:solidFill>
                <a:schemeClr val="bg1"/>
              </a:solidFill>
            </a:endParaRPr>
          </a:p>
        </p:txBody>
      </p:sp>
      <p:pic>
        <p:nvPicPr>
          <p:cNvPr id="1026" name="Picture 2" descr="\\amc.intra\users\B\bouterpa\home\Downloads\SO-GECCO-2017\17pro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0131" y="1484784"/>
            <a:ext cx="2022872" cy="1893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amc.intra\users\B\bouterpa\home\Downloads\SO-GECCO-2017\17supin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1720" y="1484784"/>
            <a:ext cx="2022872" cy="1893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192" y="3861049"/>
            <a:ext cx="2520280" cy="2451145"/>
          </a:xfrm>
          <a:prstGeom prst="rect">
            <a:avLst/>
          </a:prstGeom>
        </p:spPr>
      </p:pic>
      <p:sp>
        <p:nvSpPr>
          <p:cNvPr id="16" name="Tekstvak 15"/>
          <p:cNvSpPr txBox="1"/>
          <p:nvPr/>
        </p:nvSpPr>
        <p:spPr>
          <a:xfrm>
            <a:off x="415600" y="6129194"/>
            <a:ext cx="82809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i="1" dirty="0"/>
              <a:t>[1] A. Bouter et al.; Proc. SPIE, 2017.</a:t>
            </a:r>
          </a:p>
          <a:p>
            <a:r>
              <a:rPr lang="nl-NL" i="1" dirty="0"/>
              <a:t>[2] N.H. </a:t>
            </a:r>
            <a:r>
              <a:rPr lang="nl-NL" i="1" dirty="0" err="1"/>
              <a:t>Luong</a:t>
            </a:r>
            <a:r>
              <a:rPr lang="nl-NL" i="1" dirty="0"/>
              <a:t> et al.; </a:t>
            </a:r>
            <a:r>
              <a:rPr lang="nl-NL" i="1" dirty="0" err="1"/>
              <a:t>Swarm</a:t>
            </a:r>
            <a:r>
              <a:rPr lang="nl-NL" i="1" dirty="0"/>
              <a:t> </a:t>
            </a:r>
            <a:r>
              <a:rPr lang="nl-NL" i="1" dirty="0" err="1"/>
              <a:t>and</a:t>
            </a:r>
            <a:r>
              <a:rPr lang="nl-NL" i="1" dirty="0"/>
              <a:t> </a:t>
            </a:r>
            <a:r>
              <a:rPr lang="nl-NL" i="1" dirty="0" err="1"/>
              <a:t>Evolutionary</a:t>
            </a:r>
            <a:r>
              <a:rPr lang="nl-NL" i="1" dirty="0"/>
              <a:t> </a:t>
            </a:r>
            <a:r>
              <a:rPr lang="nl-NL" i="1" dirty="0" err="1"/>
              <a:t>Computation</a:t>
            </a:r>
            <a:r>
              <a:rPr lang="nl-NL" i="1" dirty="0"/>
              <a:t>, 2018.</a:t>
            </a:r>
          </a:p>
        </p:txBody>
      </p:sp>
    </p:spTree>
    <p:extLst>
      <p:ext uri="{BB962C8B-B14F-4D97-AF65-F5344CB8AC3E}">
        <p14:creationId xmlns:p14="http://schemas.microsoft.com/office/powerpoint/2010/main" val="380856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GB" dirty="0"/>
              <a:t>Exploiting Linkage Information</a:t>
            </a:r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415600" y="1343799"/>
            <a:ext cx="8560720" cy="4748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GB" dirty="0"/>
              <a:t>In </a:t>
            </a:r>
            <a:r>
              <a:rPr lang="en-GB" u="sng" dirty="0"/>
              <a:t>discrete</a:t>
            </a:r>
            <a:r>
              <a:rPr lang="en-GB" dirty="0"/>
              <a:t> optimization, linkage information was previously successfully exploited by the </a:t>
            </a:r>
            <a:r>
              <a:rPr lang="en-GB" b="1" dirty="0"/>
              <a:t>Gene-pool Optimal Mixing Evolutionary Algorithm (GOMEA)</a:t>
            </a:r>
            <a:r>
              <a:rPr lang="en-GB" dirty="0"/>
              <a:t> [3].</a:t>
            </a:r>
          </a:p>
          <a:p>
            <a:pPr>
              <a:spcAft>
                <a:spcPts val="0"/>
              </a:spcAft>
              <a:buNone/>
            </a:pPr>
            <a:r>
              <a:rPr lang="en-GB" b="1" dirty="0"/>
              <a:t>GOMEA:</a:t>
            </a:r>
          </a:p>
          <a:p>
            <a:pPr marL="514350" indent="-285750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GB" dirty="0">
                <a:solidFill>
                  <a:schemeClr val="dk1"/>
                </a:solidFill>
              </a:rPr>
              <a:t>Model-Based Evolutionary Algorithm (MBEA)</a:t>
            </a:r>
          </a:p>
          <a:p>
            <a:pPr marL="514350" indent="-285750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GB" dirty="0">
                <a:solidFill>
                  <a:schemeClr val="dk1"/>
                </a:solidFill>
              </a:rPr>
              <a:t>Explicitly model dependency structure of problem in linkage model.</a:t>
            </a:r>
          </a:p>
          <a:p>
            <a:pPr marL="514350" indent="-285750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GB" dirty="0">
                <a:solidFill>
                  <a:schemeClr val="dk1"/>
                </a:solidFill>
              </a:rPr>
              <a:t>Apply crossover to </a:t>
            </a:r>
            <a:r>
              <a:rPr lang="en-GB" b="1" dirty="0">
                <a:solidFill>
                  <a:schemeClr val="dk1"/>
                </a:solidFill>
              </a:rPr>
              <a:t>small subsets of variables</a:t>
            </a:r>
            <a:r>
              <a:rPr lang="en-GB" dirty="0">
                <a:solidFill>
                  <a:schemeClr val="dk1"/>
                </a:solidFill>
              </a:rPr>
              <a:t>, defined by linkage model.</a:t>
            </a:r>
          </a:p>
          <a:p>
            <a:pPr marL="514350" indent="-285750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GB" dirty="0">
                <a:solidFill>
                  <a:schemeClr val="dk1"/>
                </a:solidFill>
              </a:rPr>
              <a:t>Accept only modifications that lead to improved objective value.</a:t>
            </a:r>
          </a:p>
          <a:p>
            <a:pPr marL="514350" indent="-285750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GB" dirty="0">
                <a:solidFill>
                  <a:schemeClr val="dk1"/>
                </a:solidFill>
              </a:rPr>
              <a:t>Efficiently evaluate modifications through </a:t>
            </a:r>
            <a:r>
              <a:rPr lang="en-GB" b="1" dirty="0">
                <a:solidFill>
                  <a:schemeClr val="dk1"/>
                </a:solidFill>
              </a:rPr>
              <a:t>partial evaluations</a:t>
            </a:r>
            <a:r>
              <a:rPr lang="en-GB" dirty="0">
                <a:solidFill>
                  <a:schemeClr val="dk1"/>
                </a:solidFill>
              </a:rPr>
              <a:t>.</a:t>
            </a:r>
          </a:p>
          <a:p>
            <a:pPr marL="514350" indent="-285750"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en-GB" dirty="0">
              <a:solidFill>
                <a:schemeClr val="dk1"/>
              </a:solidFill>
            </a:endParaRPr>
          </a:p>
          <a:p>
            <a:pPr>
              <a:spcAft>
                <a:spcPts val="0"/>
              </a:spcAft>
              <a:buNone/>
            </a:pPr>
            <a:r>
              <a:rPr lang="en-GB" b="1" dirty="0"/>
              <a:t>Linkage model:</a:t>
            </a:r>
          </a:p>
          <a:p>
            <a:pPr marL="514350" indent="-285750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GB" dirty="0">
                <a:solidFill>
                  <a:schemeClr val="dk1"/>
                </a:solidFill>
              </a:rPr>
              <a:t>Univariate </a:t>
            </a:r>
            <a:r>
              <a:rPr lang="en-GB" dirty="0"/>
              <a:t>– No dependencies</a:t>
            </a:r>
          </a:p>
          <a:p>
            <a:pPr marL="514350" indent="-285750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GB" dirty="0">
                <a:solidFill>
                  <a:schemeClr val="dk1"/>
                </a:solidFill>
              </a:rPr>
              <a:t>Marginal product model – Non-overlapping dependencies</a:t>
            </a:r>
          </a:p>
          <a:p>
            <a:pPr marL="514350" indent="-285750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GB" dirty="0">
                <a:solidFill>
                  <a:schemeClr val="dk1"/>
                </a:solidFill>
              </a:rPr>
              <a:t>Linkage tree – Hierarchical dependencies</a:t>
            </a:r>
          </a:p>
        </p:txBody>
      </p:sp>
      <p:sp>
        <p:nvSpPr>
          <p:cNvPr id="37" name="Shape 5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r"/>
            <a:fld id="{00000000-1234-1234-1234-123412341234}" type="slidenum">
              <a:rPr lang="en-GB" sz="1200">
                <a:solidFill>
                  <a:schemeClr val="bg1"/>
                </a:solidFill>
              </a:rPr>
              <a:pPr algn="r"/>
              <a:t>7</a:t>
            </a:fld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479376" y="6289575"/>
            <a:ext cx="82809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i="1" dirty="0"/>
              <a:t>[3] D. </a:t>
            </a:r>
            <a:r>
              <a:rPr lang="nl-NL" i="1" dirty="0" err="1"/>
              <a:t>Thierens</a:t>
            </a:r>
            <a:r>
              <a:rPr lang="nl-NL" i="1" dirty="0"/>
              <a:t>, P.A.N. Bosman; Proc. GECCO, 2011.</a:t>
            </a:r>
          </a:p>
        </p:txBody>
      </p:sp>
      <p:sp>
        <p:nvSpPr>
          <p:cNvPr id="6" name="Shape 91">
            <a:extLst>
              <a:ext uri="{FF2B5EF4-FFF2-40B4-BE49-F238E27FC236}">
                <a16:creationId xmlns:a16="http://schemas.microsoft.com/office/drawing/2014/main" id="{70C8A894-A00F-4797-83A2-5A7728559351}"/>
              </a:ext>
            </a:extLst>
          </p:cNvPr>
          <p:cNvSpPr txBox="1"/>
          <p:nvPr/>
        </p:nvSpPr>
        <p:spPr>
          <a:xfrm>
            <a:off x="8349072" y="5636828"/>
            <a:ext cx="3795600" cy="52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en-GB" dirty="0"/>
              <a:t>Example of a linkage tree.</a:t>
            </a:r>
            <a:br>
              <a:rPr lang="en-GB" dirty="0"/>
            </a:br>
            <a:r>
              <a:rPr lang="en-GB" dirty="0"/>
              <a:t>Each node of the tree defines a linkage set.</a:t>
            </a:r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5B0B4404-B46C-4EED-85CD-5E2D86510C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3145" y="2967428"/>
            <a:ext cx="3119044" cy="266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241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GB" dirty="0"/>
              <a:t>Real-Valued GOMEA [4,5]</a:t>
            </a:r>
          </a:p>
        </p:txBody>
      </p:sp>
      <p:sp>
        <p:nvSpPr>
          <p:cNvPr id="10" name="Shape 5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r"/>
            <a:fld id="{00000000-1234-1234-1234-123412341234}" type="slidenum">
              <a:rPr lang="en-GB" sz="1200">
                <a:solidFill>
                  <a:schemeClr val="bg1"/>
                </a:solidFill>
              </a:rPr>
              <a:pPr algn="r"/>
              <a:t>8</a:t>
            </a:fld>
            <a:endParaRPr lang="en-GB" sz="1200">
              <a:solidFill>
                <a:schemeClr val="bg1"/>
              </a:solidFill>
            </a:endParaRPr>
          </a:p>
        </p:txBody>
      </p:sp>
      <p:sp>
        <p:nvSpPr>
          <p:cNvPr id="4" name="Gebogen pijl 3"/>
          <p:cNvSpPr/>
          <p:nvPr/>
        </p:nvSpPr>
        <p:spPr>
          <a:xfrm rot="5400000">
            <a:off x="6126914" y="3533848"/>
            <a:ext cx="1104440" cy="1128515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7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2711624" y="1772817"/>
            <a:ext cx="45352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/>
              <a:t>Population</a:t>
            </a:r>
            <a:r>
              <a:rPr lang="en-US" sz="2400"/>
              <a:t> of potential solutions</a:t>
            </a:r>
            <a:endParaRPr lang="nl-NL" sz="2400"/>
          </a:p>
        </p:txBody>
      </p:sp>
      <p:sp>
        <p:nvSpPr>
          <p:cNvPr id="12" name="Tekstvak 11"/>
          <p:cNvSpPr txBox="1"/>
          <p:nvPr/>
        </p:nvSpPr>
        <p:spPr>
          <a:xfrm>
            <a:off x="5531426" y="4758193"/>
            <a:ext cx="29408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/>
              <a:t>Estimate distribution of problem variables</a:t>
            </a:r>
            <a:endParaRPr lang="nl-NL" sz="2400"/>
          </a:p>
        </p:txBody>
      </p:sp>
      <p:sp>
        <p:nvSpPr>
          <p:cNvPr id="13" name="Tekstvak 12"/>
          <p:cNvSpPr txBox="1"/>
          <p:nvPr/>
        </p:nvSpPr>
        <p:spPr>
          <a:xfrm>
            <a:off x="4341047" y="3390545"/>
            <a:ext cx="1452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/>
              <a:t>Selection</a:t>
            </a:r>
            <a:endParaRPr lang="nl-NL" sz="2400"/>
          </a:p>
        </p:txBody>
      </p:sp>
      <p:sp>
        <p:nvSpPr>
          <p:cNvPr id="6" name="PIJL-OMLAAG 5"/>
          <p:cNvSpPr/>
          <p:nvPr/>
        </p:nvSpPr>
        <p:spPr>
          <a:xfrm>
            <a:off x="4738527" y="2420888"/>
            <a:ext cx="507999" cy="9696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Gebogen pijl 13"/>
          <p:cNvSpPr/>
          <p:nvPr/>
        </p:nvSpPr>
        <p:spPr>
          <a:xfrm>
            <a:off x="2999656" y="3390545"/>
            <a:ext cx="1104440" cy="1128515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7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2488341" y="4861811"/>
            <a:ext cx="1401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/>
              <a:t>Variation</a:t>
            </a:r>
            <a:endParaRPr lang="nl-NL" sz="2400"/>
          </a:p>
        </p:txBody>
      </p:sp>
      <p:sp>
        <p:nvSpPr>
          <p:cNvPr id="20" name="PIJL-OMLAAG 19"/>
          <p:cNvSpPr/>
          <p:nvPr/>
        </p:nvSpPr>
        <p:spPr>
          <a:xfrm rot="5400000">
            <a:off x="4457603" y="4623890"/>
            <a:ext cx="507999" cy="9696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Toelichting met afgeronde rechthoek 1"/>
          <p:cNvSpPr/>
          <p:nvPr/>
        </p:nvSpPr>
        <p:spPr>
          <a:xfrm>
            <a:off x="1199456" y="5579668"/>
            <a:ext cx="2902396" cy="369612"/>
          </a:xfrm>
          <a:prstGeom prst="wedgeRoundRectCallout">
            <a:avLst>
              <a:gd name="adj1" fmla="val 20096"/>
              <a:gd name="adj2" fmla="val -98289"/>
              <a:gd name="adj3" fmla="val 16667"/>
            </a:avLst>
          </a:prstGeom>
          <a:solidFill>
            <a:srgbClr val="FFD2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Gene-pool </a:t>
            </a:r>
            <a:r>
              <a:rPr lang="nl-NL" dirty="0" err="1">
                <a:solidFill>
                  <a:schemeClr val="tx1"/>
                </a:solidFill>
              </a:rPr>
              <a:t>Optimal</a:t>
            </a:r>
            <a:r>
              <a:rPr lang="nl-NL" dirty="0">
                <a:solidFill>
                  <a:schemeClr val="tx1"/>
                </a:solidFill>
              </a:rPr>
              <a:t> </a:t>
            </a:r>
            <a:r>
              <a:rPr lang="nl-NL" dirty="0" err="1">
                <a:solidFill>
                  <a:schemeClr val="tx1"/>
                </a:solidFill>
              </a:rPr>
              <a:t>Mixing</a:t>
            </a:r>
            <a:r>
              <a:rPr lang="nl-NL" dirty="0">
                <a:solidFill>
                  <a:schemeClr val="tx1"/>
                </a:solidFill>
              </a:rPr>
              <a:t> (GOM)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56"/>
          <a:stretch/>
        </p:blipFill>
        <p:spPr bwMode="auto">
          <a:xfrm>
            <a:off x="8850079" y="2751382"/>
            <a:ext cx="2520047" cy="142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ep 1"/>
          <p:cNvGrpSpPr/>
          <p:nvPr/>
        </p:nvGrpSpPr>
        <p:grpSpPr>
          <a:xfrm flipH="1">
            <a:off x="7507940" y="2121700"/>
            <a:ext cx="1589950" cy="952043"/>
            <a:chOff x="6222410" y="2420888"/>
            <a:chExt cx="1877982" cy="1298406"/>
          </a:xfrm>
        </p:grpSpPr>
        <p:sp>
          <p:nvSpPr>
            <p:cNvPr id="17" name="Toelichting met afgeronde rechthoek 16"/>
            <p:cNvSpPr/>
            <p:nvPr/>
          </p:nvSpPr>
          <p:spPr>
            <a:xfrm>
              <a:off x="6222410" y="2420888"/>
              <a:ext cx="1877982" cy="1298406"/>
            </a:xfrm>
            <a:prstGeom prst="wedgeRoundRectCallout">
              <a:avLst>
                <a:gd name="adj1" fmla="val -45318"/>
                <a:gd name="adj2" fmla="val 88768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err="1">
                  <a:solidFill>
                    <a:schemeClr val="tx1"/>
                  </a:solidFill>
                </a:rPr>
                <a:t>Updated</a:t>
              </a:r>
              <a:r>
                <a:rPr lang="nl-NL">
                  <a:solidFill>
                    <a:schemeClr val="tx1"/>
                  </a:solidFill>
                </a:rPr>
                <a:t> </a:t>
              </a:r>
              <a:r>
                <a:rPr lang="nl-NL" err="1">
                  <a:solidFill>
                    <a:schemeClr val="tx1"/>
                  </a:solidFill>
                </a:rPr>
                <a:t>accordin</a:t>
              </a:r>
              <a:r>
                <a:rPr lang="nl-NL">
                  <a:solidFill>
                    <a:schemeClr val="tx1"/>
                  </a:solidFill>
                </a:rPr>
                <a:t> </a:t>
              </a:r>
              <a:r>
                <a:rPr lang="nl-NL" err="1">
                  <a:solidFill>
                    <a:schemeClr val="tx1"/>
                  </a:solidFill>
                </a:rPr>
                <a:t>to</a:t>
              </a:r>
              <a:r>
                <a:rPr lang="nl-NL">
                  <a:solidFill>
                    <a:schemeClr val="tx1"/>
                  </a:solidFill>
                </a:rPr>
                <a:t> </a:t>
              </a:r>
              <a:r>
                <a:rPr lang="nl-NL" err="1">
                  <a:solidFill>
                    <a:schemeClr val="tx1"/>
                  </a:solidFill>
                </a:rPr>
                <a:t>AMaLGaM</a:t>
              </a:r>
              <a:r>
                <a:rPr lang="nl-NL">
                  <a:solidFill>
                    <a:schemeClr val="tx1"/>
                  </a:solidFill>
                </a:rPr>
                <a:t> [5]</a:t>
              </a:r>
            </a:p>
          </p:txBody>
        </p:sp>
        <p:pic>
          <p:nvPicPr>
            <p:cNvPr id="16" name="Picture 3" descr="\\amc.intra\users\B\bouterpa\home\Downloads\SO-GECCO-2017\gauss0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28" t="22248" r="13270" b="12243"/>
            <a:stretch/>
          </p:blipFill>
          <p:spPr bwMode="auto">
            <a:xfrm>
              <a:off x="6302187" y="2492895"/>
              <a:ext cx="1712808" cy="1124997"/>
            </a:xfrm>
            <a:prstGeom prst="rect">
              <a:avLst/>
            </a:prstGeom>
            <a:noFill/>
            <a:ln w="1270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ep 2"/>
          <p:cNvGrpSpPr/>
          <p:nvPr/>
        </p:nvGrpSpPr>
        <p:grpSpPr>
          <a:xfrm>
            <a:off x="10093619" y="4659535"/>
            <a:ext cx="1080121" cy="952043"/>
            <a:chOff x="7596334" y="4709205"/>
            <a:chExt cx="1080121" cy="952043"/>
          </a:xfrm>
        </p:grpSpPr>
        <p:sp>
          <p:nvSpPr>
            <p:cNvPr id="27" name="Toelichting met afgeronde rechthoek 16"/>
            <p:cNvSpPr/>
            <p:nvPr/>
          </p:nvSpPr>
          <p:spPr>
            <a:xfrm flipH="1">
              <a:off x="7596334" y="4709205"/>
              <a:ext cx="1080121" cy="952043"/>
            </a:xfrm>
            <a:prstGeom prst="wedgeRoundRectCallout">
              <a:avLst>
                <a:gd name="adj1" fmla="val -25386"/>
                <a:gd name="adj2" fmla="val -89985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tx1"/>
                </a:solidFill>
              </a:endParaRPr>
            </a:p>
          </p:txBody>
        </p:sp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75430" y="4840216"/>
              <a:ext cx="920025" cy="690019"/>
            </a:xfrm>
            <a:prstGeom prst="rect">
              <a:avLst/>
            </a:prstGeom>
            <a:noFill/>
            <a:ln w="1270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6" name="Tekstvak 4">
            <a:extLst>
              <a:ext uri="{FF2B5EF4-FFF2-40B4-BE49-F238E27FC236}">
                <a16:creationId xmlns:a16="http://schemas.microsoft.com/office/drawing/2014/main" id="{57E65233-D5A7-46E4-A6E3-6AEAA355A5BE}"/>
              </a:ext>
            </a:extLst>
          </p:cNvPr>
          <p:cNvSpPr txBox="1"/>
          <p:nvPr/>
        </p:nvSpPr>
        <p:spPr>
          <a:xfrm>
            <a:off x="9234569" y="2297755"/>
            <a:ext cx="2190023" cy="46166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2400" i="1"/>
              <a:t>Linkage model</a:t>
            </a:r>
            <a:endParaRPr lang="en-US"/>
          </a:p>
        </p:txBody>
      </p:sp>
      <p:sp>
        <p:nvSpPr>
          <p:cNvPr id="24" name="Tekstvak 1">
            <a:extLst>
              <a:ext uri="{FF2B5EF4-FFF2-40B4-BE49-F238E27FC236}">
                <a16:creationId xmlns:a16="http://schemas.microsoft.com/office/drawing/2014/main" id="{981CEE13-3136-4FC8-B539-3315BEB3AE6B}"/>
              </a:ext>
            </a:extLst>
          </p:cNvPr>
          <p:cNvSpPr txBox="1"/>
          <p:nvPr/>
        </p:nvSpPr>
        <p:spPr>
          <a:xfrm>
            <a:off x="479376" y="6146140"/>
            <a:ext cx="82809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i="1" dirty="0"/>
              <a:t>[4] A. Bouter et al.; Proc. GECCO, 2017.</a:t>
            </a:r>
          </a:p>
          <a:p>
            <a:r>
              <a:rPr lang="nl-NL" i="1" dirty="0"/>
              <a:t>[5] A. Bouter et al.; Evolutionary Computation, 2021.</a:t>
            </a:r>
          </a:p>
        </p:txBody>
      </p:sp>
    </p:spTree>
    <p:extLst>
      <p:ext uri="{BB962C8B-B14F-4D97-AF65-F5344CB8AC3E}">
        <p14:creationId xmlns:p14="http://schemas.microsoft.com/office/powerpoint/2010/main" val="4274839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" name="Tabel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0581265"/>
              </p:ext>
            </p:extLst>
          </p:nvPr>
        </p:nvGraphicFramePr>
        <p:xfrm>
          <a:off x="1226966" y="2985476"/>
          <a:ext cx="3846520" cy="54864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4808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08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08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08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08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08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8081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8081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09470">
                <a:tc>
                  <a:txBody>
                    <a:bodyPr/>
                    <a:lstStyle/>
                    <a:p>
                      <a:pPr lvl="0" algn="ctr"/>
                      <a:r>
                        <a:rPr lang="en-GB" sz="120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2</a:t>
                      </a:r>
                      <a:endParaRPr lang="nl-NL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3</a:t>
                      </a:r>
                      <a:endParaRPr lang="nl-NL" sz="120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4</a:t>
                      </a:r>
                      <a:endParaRPr lang="nl-NL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5</a:t>
                      </a:r>
                      <a:endParaRPr lang="nl-NL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6</a:t>
                      </a:r>
                      <a:endParaRPr lang="nl-NL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7</a:t>
                      </a:r>
                      <a:endParaRPr lang="nl-NL" sz="120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8</a:t>
                      </a:r>
                      <a:endParaRPr lang="nl-NL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5805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1.12</a:t>
                      </a:r>
                      <a:endParaRPr lang="nl-NL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6.44</a:t>
                      </a:r>
                      <a:endParaRPr lang="nl-NL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2.36</a:t>
                      </a:r>
                      <a:endParaRPr lang="nl-NL" sz="120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0.52</a:t>
                      </a:r>
                      <a:endParaRPr lang="nl-NL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72.1</a:t>
                      </a:r>
                      <a:endParaRPr lang="nl-NL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8.49</a:t>
                      </a:r>
                      <a:endParaRPr lang="nl-NL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0.58</a:t>
                      </a:r>
                      <a:endParaRPr lang="nl-NL" sz="120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6.75</a:t>
                      </a:r>
                      <a:endParaRPr lang="nl-NL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051" name="Picture 3" descr="\\amc.intra\users\B\bouterpa\home\Downloads\SO-GECCO-2017\gauss0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6" t="14944" r="8433" b="7961"/>
          <a:stretch/>
        </p:blipFill>
        <p:spPr bwMode="auto">
          <a:xfrm>
            <a:off x="9192345" y="2944428"/>
            <a:ext cx="995406" cy="690019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GB"/>
              <a:t>Gene-pool Optimal Mixing</a:t>
            </a:r>
          </a:p>
        </p:txBody>
      </p:sp>
      <p:sp>
        <p:nvSpPr>
          <p:cNvPr id="9" name="Shape 5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r"/>
            <a:fld id="{00000000-1234-1234-1234-123412341234}" type="slidenum">
              <a:rPr lang="en-GB" sz="1200">
                <a:solidFill>
                  <a:schemeClr val="bg1"/>
                </a:solidFill>
              </a:rPr>
              <a:pPr algn="r"/>
              <a:t>9</a:t>
            </a:fld>
            <a:endParaRPr lang="en-GB" sz="1200">
              <a:solidFill>
                <a:schemeClr val="bg1"/>
              </a:solidFill>
            </a:endParaRPr>
          </a:p>
        </p:txBody>
      </p:sp>
      <p:sp>
        <p:nvSpPr>
          <p:cNvPr id="2" name="Toelichting met afgeronde rechthoek 1"/>
          <p:cNvSpPr/>
          <p:nvPr/>
        </p:nvSpPr>
        <p:spPr>
          <a:xfrm>
            <a:off x="949060" y="1255835"/>
            <a:ext cx="2041977" cy="369612"/>
          </a:xfrm>
          <a:prstGeom prst="wedgeRoundRectCallout">
            <a:avLst>
              <a:gd name="adj1" fmla="val -20123"/>
              <a:gd name="adj2" fmla="val 78094"/>
              <a:gd name="adj3" fmla="val 16667"/>
            </a:avLst>
          </a:prstGeom>
          <a:solidFill>
            <a:srgbClr val="FFD2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>
                <a:solidFill>
                  <a:schemeClr val="tx1"/>
                </a:solidFill>
              </a:rPr>
              <a:t>Parent </a:t>
            </a:r>
            <a:r>
              <a:rPr lang="nl-NL" err="1">
                <a:solidFill>
                  <a:schemeClr val="tx1"/>
                </a:solidFill>
              </a:rPr>
              <a:t>from</a:t>
            </a:r>
            <a:r>
              <a:rPr lang="nl-NL">
                <a:solidFill>
                  <a:schemeClr val="tx1"/>
                </a:solidFill>
              </a:rPr>
              <a:t> </a:t>
            </a:r>
            <a:r>
              <a:rPr lang="nl-NL" err="1">
                <a:solidFill>
                  <a:schemeClr val="tx1"/>
                </a:solidFill>
              </a:rPr>
              <a:t>population</a:t>
            </a:r>
            <a:endParaRPr lang="nl-NL">
              <a:solidFill>
                <a:schemeClr val="tx1"/>
              </a:solidFill>
            </a:endParaRPr>
          </a:p>
        </p:txBody>
      </p:sp>
      <p:sp>
        <p:nvSpPr>
          <p:cNvPr id="86" name="Toelichting met afgeronde rechthoek 85"/>
          <p:cNvSpPr/>
          <p:nvPr/>
        </p:nvSpPr>
        <p:spPr>
          <a:xfrm>
            <a:off x="5951984" y="2198272"/>
            <a:ext cx="1584176" cy="515261"/>
          </a:xfrm>
          <a:prstGeom prst="wedgeRoundRectCallout">
            <a:avLst>
              <a:gd name="adj1" fmla="val 21974"/>
              <a:gd name="adj2" fmla="val 88768"/>
              <a:gd name="adj3" fmla="val 16667"/>
            </a:avLst>
          </a:prstGeom>
          <a:solidFill>
            <a:srgbClr val="FFD2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Sampled </a:t>
            </a:r>
            <a:br>
              <a:rPr lang="nl-NL" dirty="0">
                <a:solidFill>
                  <a:schemeClr val="tx1"/>
                </a:solidFill>
              </a:rPr>
            </a:br>
            <a:r>
              <a:rPr lang="nl-NL" dirty="0">
                <a:solidFill>
                  <a:schemeClr val="tx1"/>
                </a:solidFill>
              </a:rPr>
              <a:t>partial solution</a:t>
            </a:r>
          </a:p>
        </p:txBody>
      </p:sp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2004975"/>
              </p:ext>
            </p:extLst>
          </p:nvPr>
        </p:nvGraphicFramePr>
        <p:xfrm>
          <a:off x="6504384" y="2985476"/>
          <a:ext cx="1247800" cy="54864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5997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954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3</a:t>
                      </a:r>
                      <a:endParaRPr lang="nl-NL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7</a:t>
                      </a:r>
                      <a:endParaRPr lang="nl-NL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643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2.36</a:t>
                      </a:r>
                      <a:endParaRPr lang="nl-NL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0.58</a:t>
                      </a:r>
                      <a:endParaRPr lang="nl-NL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5" name="Tabel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5197752"/>
              </p:ext>
            </p:extLst>
          </p:nvPr>
        </p:nvGraphicFramePr>
        <p:xfrm>
          <a:off x="1241368" y="1858719"/>
          <a:ext cx="3846520" cy="54864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4808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08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08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08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08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08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8081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8081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09470">
                <a:tc>
                  <a:txBody>
                    <a:bodyPr/>
                    <a:lstStyle/>
                    <a:p>
                      <a:pPr lvl="0" algn="ctr"/>
                      <a:r>
                        <a:rPr lang="en-GB" sz="120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2</a:t>
                      </a:r>
                      <a:endParaRPr lang="nl-NL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3</a:t>
                      </a:r>
                      <a:endParaRPr lang="nl-NL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4</a:t>
                      </a:r>
                      <a:endParaRPr lang="nl-NL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5</a:t>
                      </a:r>
                      <a:endParaRPr lang="nl-NL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6</a:t>
                      </a:r>
                      <a:endParaRPr lang="nl-NL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7</a:t>
                      </a:r>
                      <a:endParaRPr lang="nl-NL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8</a:t>
                      </a:r>
                      <a:endParaRPr lang="nl-NL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5805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1.12</a:t>
                      </a:r>
                      <a:endParaRPr lang="nl-NL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6.44</a:t>
                      </a:r>
                      <a:endParaRPr lang="nl-NL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10.3</a:t>
                      </a:r>
                      <a:endParaRPr lang="nl-NL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0.52</a:t>
                      </a:r>
                      <a:endParaRPr lang="nl-NL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72.1</a:t>
                      </a:r>
                      <a:endParaRPr lang="nl-NL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8.49</a:t>
                      </a:r>
                      <a:endParaRPr lang="nl-NL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2.10</a:t>
                      </a:r>
                      <a:endParaRPr lang="nl-NL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6.75</a:t>
                      </a:r>
                      <a:endParaRPr lang="nl-NL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8" name="Tabel 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6738458"/>
              </p:ext>
            </p:extLst>
          </p:nvPr>
        </p:nvGraphicFramePr>
        <p:xfrm>
          <a:off x="1216856" y="4148438"/>
          <a:ext cx="3846520" cy="54864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4808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08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08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08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08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08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8081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8081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09470">
                <a:tc>
                  <a:txBody>
                    <a:bodyPr/>
                    <a:lstStyle/>
                    <a:p>
                      <a:pPr lvl="0" algn="ctr"/>
                      <a:r>
                        <a:rPr lang="en-GB" sz="120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2</a:t>
                      </a:r>
                      <a:endParaRPr lang="nl-NL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3</a:t>
                      </a:r>
                      <a:endParaRPr lang="nl-NL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4</a:t>
                      </a:r>
                      <a:endParaRPr lang="nl-NL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5</a:t>
                      </a:r>
                      <a:endParaRPr lang="nl-NL" sz="1200"/>
                    </a:p>
                  </a:txBody>
                  <a:tcPr>
                    <a:solidFill>
                      <a:srgbClr val="E47C7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6</a:t>
                      </a:r>
                      <a:endParaRPr lang="nl-NL" sz="1200"/>
                    </a:p>
                  </a:txBody>
                  <a:tcPr>
                    <a:solidFill>
                      <a:srgbClr val="E47C7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7</a:t>
                      </a:r>
                      <a:endParaRPr lang="nl-NL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8</a:t>
                      </a:r>
                      <a:endParaRPr lang="nl-NL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5805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1.12</a:t>
                      </a:r>
                      <a:endParaRPr lang="nl-NL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6.44</a:t>
                      </a:r>
                      <a:endParaRPr lang="nl-NL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2.36</a:t>
                      </a:r>
                      <a:endParaRPr lang="nl-NL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0.52</a:t>
                      </a:r>
                      <a:endParaRPr lang="nl-NL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62.3</a:t>
                      </a:r>
                      <a:endParaRPr lang="nl-NL" sz="1200"/>
                    </a:p>
                  </a:txBody>
                  <a:tcPr>
                    <a:solidFill>
                      <a:srgbClr val="E47C7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11.2</a:t>
                      </a:r>
                      <a:endParaRPr lang="nl-NL" sz="1200"/>
                    </a:p>
                  </a:txBody>
                  <a:tcPr>
                    <a:solidFill>
                      <a:srgbClr val="E47C7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0.58</a:t>
                      </a:r>
                      <a:endParaRPr lang="nl-NL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6.75</a:t>
                      </a:r>
                      <a:endParaRPr lang="nl-NL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9" name="Tabel 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2605869"/>
              </p:ext>
            </p:extLst>
          </p:nvPr>
        </p:nvGraphicFramePr>
        <p:xfrm>
          <a:off x="1219938" y="5401636"/>
          <a:ext cx="3846520" cy="54864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4808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08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08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08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08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08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8081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8081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09470">
                <a:tc>
                  <a:txBody>
                    <a:bodyPr/>
                    <a:lstStyle/>
                    <a:p>
                      <a:pPr lvl="0" algn="ctr"/>
                      <a:r>
                        <a:rPr lang="en-GB" sz="120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2</a:t>
                      </a:r>
                      <a:endParaRPr lang="nl-NL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3</a:t>
                      </a:r>
                      <a:endParaRPr lang="nl-NL" sz="120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4</a:t>
                      </a:r>
                      <a:endParaRPr lang="nl-NL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5</a:t>
                      </a:r>
                      <a:endParaRPr lang="nl-NL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6</a:t>
                      </a:r>
                      <a:endParaRPr lang="nl-NL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7</a:t>
                      </a:r>
                      <a:endParaRPr lang="nl-NL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8</a:t>
                      </a:r>
                      <a:endParaRPr lang="nl-NL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5805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1.12</a:t>
                      </a:r>
                      <a:endParaRPr lang="nl-NL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6.44</a:t>
                      </a:r>
                      <a:endParaRPr lang="nl-NL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1.18</a:t>
                      </a:r>
                      <a:endParaRPr lang="nl-NL" sz="120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0.52</a:t>
                      </a:r>
                      <a:endParaRPr lang="nl-NL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72.1</a:t>
                      </a:r>
                      <a:endParaRPr lang="nl-NL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8.49</a:t>
                      </a:r>
                      <a:endParaRPr lang="nl-NL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0.58</a:t>
                      </a:r>
                      <a:endParaRPr lang="nl-NL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6.75</a:t>
                      </a:r>
                      <a:endParaRPr lang="nl-NL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0" name="Tabel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5697619"/>
              </p:ext>
            </p:extLst>
          </p:nvPr>
        </p:nvGraphicFramePr>
        <p:xfrm>
          <a:off x="6504384" y="4155962"/>
          <a:ext cx="1247800" cy="54864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5997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954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5</a:t>
                      </a:r>
                      <a:endParaRPr lang="nl-NL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6</a:t>
                      </a:r>
                      <a:endParaRPr lang="nl-NL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643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62.3</a:t>
                      </a:r>
                      <a:endParaRPr lang="nl-NL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11.2</a:t>
                      </a:r>
                      <a:endParaRPr lang="nl-NL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1" name="Tabel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8601572"/>
              </p:ext>
            </p:extLst>
          </p:nvPr>
        </p:nvGraphicFramePr>
        <p:xfrm>
          <a:off x="6787320" y="5400723"/>
          <a:ext cx="648072" cy="54864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648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954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3</a:t>
                      </a:r>
                      <a:endParaRPr lang="nl-NL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643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1.18</a:t>
                      </a:r>
                      <a:endParaRPr lang="nl-NL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6" name="Shape 104"/>
          <p:cNvSpPr txBox="1"/>
          <p:nvPr/>
        </p:nvSpPr>
        <p:spPr>
          <a:xfrm>
            <a:off x="479376" y="4094535"/>
            <a:ext cx="953860" cy="7357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-GB" sz="2400">
                <a:solidFill>
                  <a:srgbClr val="FF0000"/>
                </a:solidFill>
              </a:rPr>
              <a:t>f ↓</a:t>
            </a:r>
          </a:p>
        </p:txBody>
      </p:sp>
      <p:sp>
        <p:nvSpPr>
          <p:cNvPr id="77" name="Shape 104"/>
          <p:cNvSpPr txBox="1"/>
          <p:nvPr/>
        </p:nvSpPr>
        <p:spPr>
          <a:xfrm>
            <a:off x="479376" y="2885688"/>
            <a:ext cx="953860" cy="7357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-GB" sz="2400">
                <a:solidFill>
                  <a:srgbClr val="00B050"/>
                </a:solidFill>
              </a:rPr>
              <a:t>f ↑</a:t>
            </a:r>
          </a:p>
        </p:txBody>
      </p:sp>
      <p:sp>
        <p:nvSpPr>
          <p:cNvPr id="78" name="Shape 104"/>
          <p:cNvSpPr txBox="1"/>
          <p:nvPr/>
        </p:nvSpPr>
        <p:spPr>
          <a:xfrm>
            <a:off x="479376" y="5263980"/>
            <a:ext cx="953860" cy="7357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-GB" sz="2400">
                <a:solidFill>
                  <a:srgbClr val="00B050"/>
                </a:solidFill>
              </a:rPr>
              <a:t>f ↑</a:t>
            </a:r>
          </a:p>
        </p:txBody>
      </p:sp>
      <p:sp>
        <p:nvSpPr>
          <p:cNvPr id="5" name="PIJL-OMLAAG 4"/>
          <p:cNvSpPr/>
          <p:nvPr/>
        </p:nvSpPr>
        <p:spPr>
          <a:xfrm>
            <a:off x="2991037" y="3623596"/>
            <a:ext cx="331827" cy="457188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0" name="PIJL-OMLAAG 79"/>
          <p:cNvSpPr/>
          <p:nvPr/>
        </p:nvSpPr>
        <p:spPr>
          <a:xfrm>
            <a:off x="2991036" y="2455902"/>
            <a:ext cx="331827" cy="457188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7" name="PIJL-OMLAAG 86"/>
          <p:cNvSpPr/>
          <p:nvPr/>
        </p:nvSpPr>
        <p:spPr>
          <a:xfrm>
            <a:off x="2991037" y="4816484"/>
            <a:ext cx="331827" cy="457188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8" name="PIJL-OMLAAG 87"/>
          <p:cNvSpPr/>
          <p:nvPr/>
        </p:nvSpPr>
        <p:spPr>
          <a:xfrm rot="5400000">
            <a:off x="5654626" y="3024959"/>
            <a:ext cx="331827" cy="457188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0" name="PIJL-OMLAAG 89"/>
          <p:cNvSpPr/>
          <p:nvPr/>
        </p:nvSpPr>
        <p:spPr>
          <a:xfrm rot="5400000">
            <a:off x="5654625" y="4192790"/>
            <a:ext cx="331827" cy="457188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1" name="PIJL-OMLAAG 90"/>
          <p:cNvSpPr/>
          <p:nvPr/>
        </p:nvSpPr>
        <p:spPr>
          <a:xfrm rot="5400000">
            <a:off x="5654626" y="5447684"/>
            <a:ext cx="331827" cy="457188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56"/>
          <a:stretch/>
        </p:blipFill>
        <p:spPr bwMode="auto">
          <a:xfrm>
            <a:off x="8616513" y="1210502"/>
            <a:ext cx="2520047" cy="142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Gekromde PIJL-OMHOOG 5"/>
          <p:cNvSpPr/>
          <p:nvPr/>
        </p:nvSpPr>
        <p:spPr>
          <a:xfrm rot="16200000">
            <a:off x="3814032" y="3667209"/>
            <a:ext cx="819520" cy="324036"/>
          </a:xfrm>
          <a:prstGeom prst="curvedUpArrow">
            <a:avLst/>
          </a:prstGeom>
          <a:solidFill>
            <a:srgbClr val="E47C7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92" name="Gekromde PIJL-OMHOOG 91"/>
          <p:cNvSpPr/>
          <p:nvPr/>
        </p:nvSpPr>
        <p:spPr>
          <a:xfrm rot="16200000">
            <a:off x="3327978" y="3690172"/>
            <a:ext cx="819520" cy="324036"/>
          </a:xfrm>
          <a:prstGeom prst="curvedUpArrow">
            <a:avLst/>
          </a:prstGeom>
          <a:solidFill>
            <a:srgbClr val="E47C7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pic>
        <p:nvPicPr>
          <p:cNvPr id="93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2" t="21046" r="8329" b="11289"/>
          <a:stretch/>
        </p:blipFill>
        <p:spPr bwMode="auto">
          <a:xfrm>
            <a:off x="9205933" y="4155962"/>
            <a:ext cx="1054616" cy="669352"/>
          </a:xfrm>
          <a:prstGeom prst="rect">
            <a:avLst/>
          </a:prstGeom>
          <a:noFill/>
          <a:ln w="12700"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42742" y="5331269"/>
            <a:ext cx="920025" cy="690019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" name="PIJL-OMLAAG 96"/>
          <p:cNvSpPr/>
          <p:nvPr/>
        </p:nvSpPr>
        <p:spPr>
          <a:xfrm rot="5400000">
            <a:off x="8390930" y="4233806"/>
            <a:ext cx="331827" cy="457188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8" name="PIJL-OMLAAG 97"/>
          <p:cNvSpPr/>
          <p:nvPr/>
        </p:nvSpPr>
        <p:spPr>
          <a:xfrm rot="5400000">
            <a:off x="8390930" y="3023244"/>
            <a:ext cx="331827" cy="457188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9" name="PIJL-OMLAAG 98"/>
          <p:cNvSpPr/>
          <p:nvPr/>
        </p:nvSpPr>
        <p:spPr>
          <a:xfrm rot="5400000">
            <a:off x="8390929" y="5447686"/>
            <a:ext cx="331827" cy="457188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" name="PIJL-OMLAAG 86">
            <a:extLst>
              <a:ext uri="{FF2B5EF4-FFF2-40B4-BE49-F238E27FC236}">
                <a16:creationId xmlns:a16="http://schemas.microsoft.com/office/drawing/2014/main" id="{EA602772-8239-4835-8D8F-14A82B873B4D}"/>
              </a:ext>
            </a:extLst>
          </p:cNvPr>
          <p:cNvSpPr/>
          <p:nvPr/>
        </p:nvSpPr>
        <p:spPr>
          <a:xfrm>
            <a:off x="2999656" y="6068156"/>
            <a:ext cx="331827" cy="457188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3994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76" grpId="0"/>
      <p:bldP spid="77" grpId="0"/>
      <p:bldP spid="78" grpId="0"/>
      <p:bldP spid="5" grpId="0" animBg="1"/>
      <p:bldP spid="80" grpId="0" animBg="1"/>
      <p:bldP spid="87" grpId="0" animBg="1"/>
      <p:bldP spid="88" grpId="0" animBg="1"/>
      <p:bldP spid="90" grpId="0" animBg="1"/>
      <p:bldP spid="91" grpId="0" animBg="1"/>
      <p:bldP spid="6" grpId="0" animBg="1"/>
      <p:bldP spid="92" grpId="0" animBg="1"/>
      <p:bldP spid="97" grpId="0" animBg="1"/>
      <p:bldP spid="98" grpId="0" animBg="1"/>
      <p:bldP spid="99" grpId="0" animBg="1"/>
      <p:bldP spid="32" grpId="0" animBg="1"/>
    </p:bldLst>
  </p:timing>
</p:sld>
</file>

<file path=ppt/theme/theme1.xml><?xml version="1.0" encoding="utf-8"?>
<a:theme xmlns:a="http://schemas.openxmlformats.org/drawingml/2006/main" name="CWI theme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9453</TotalTime>
  <Words>1191</Words>
  <Application>Microsoft Office PowerPoint</Application>
  <PresentationFormat>Widescreen</PresentationFormat>
  <Paragraphs>267</Paragraphs>
  <Slides>30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Arial,Sans-Serif</vt:lpstr>
      <vt:lpstr>Cambria Math</vt:lpstr>
      <vt:lpstr>Times New Roman</vt:lpstr>
      <vt:lpstr>Wingdings</vt:lpstr>
      <vt:lpstr>CWI theme</vt:lpstr>
      <vt:lpstr>Optimal Mixing Evolutionary Algorithms for Large-Scale Real-Valued Optimization</vt:lpstr>
      <vt:lpstr>About me</vt:lpstr>
      <vt:lpstr>Outline</vt:lpstr>
      <vt:lpstr>Gray-box Optimization - Partial Evaluations</vt:lpstr>
      <vt:lpstr>Gray-box Optimization - Partial Evaluations</vt:lpstr>
      <vt:lpstr>Gray-box Optimization - Partial Evaluations</vt:lpstr>
      <vt:lpstr>Exploiting Linkage Information</vt:lpstr>
      <vt:lpstr>Real-Valued GOMEA [4,5]</vt:lpstr>
      <vt:lpstr>Gene-pool Optimal Mixing</vt:lpstr>
      <vt:lpstr>Multi-Objective RV-GOMEA - Clustering</vt:lpstr>
      <vt:lpstr>Scalability Analysis – Sphere (GBO)</vt:lpstr>
      <vt:lpstr>Scalability Analysis – Sphere (GBO)</vt:lpstr>
      <vt:lpstr>Scalability Analysis – Rosenbrock (GBO)</vt:lpstr>
      <vt:lpstr>Scalability Analysis – Rosenbrock (GBO)</vt:lpstr>
      <vt:lpstr>Prostate HDR Brachytherapy</vt:lpstr>
      <vt:lpstr>Prostate HDR Brachytherapy</vt:lpstr>
      <vt:lpstr>Multi-Objective Optimization</vt:lpstr>
      <vt:lpstr>Gray-box Optimization</vt:lpstr>
      <vt:lpstr>GPU-accelerated treatment planning</vt:lpstr>
      <vt:lpstr>Results</vt:lpstr>
      <vt:lpstr>Results</vt:lpstr>
      <vt:lpstr>Results</vt:lpstr>
      <vt:lpstr>PowerPoint Presentation</vt:lpstr>
      <vt:lpstr>Clinical practice</vt:lpstr>
      <vt:lpstr>Deformable Image Registration</vt:lpstr>
      <vt:lpstr>Multi-Objective Deformable Image Registration</vt:lpstr>
      <vt:lpstr>Dual-Dynamic Grid Transformation Model</vt:lpstr>
      <vt:lpstr>Parallel Gene-pool Optimal Mixing</vt:lpstr>
      <vt:lpstr>Experiments</vt:lpstr>
      <vt:lpstr>Summary and 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Exploiting Linkage Information in Real-Valued Optimization with the Real-Valued Gene-Pool Optimal Mixing Evolutionary Algorithm</dc:title>
  <dc:creator>Bouter, P.A. (Anton)</dc:creator>
  <cp:lastModifiedBy>Anton</cp:lastModifiedBy>
  <cp:revision>536</cp:revision>
  <cp:lastPrinted>2018-09-18T08:03:07Z</cp:lastPrinted>
  <dcterms:modified xsi:type="dcterms:W3CDTF">2021-09-15T17:11:04Z</dcterms:modified>
</cp:coreProperties>
</file>