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2" r:id="rId3"/>
    <p:sldId id="308" r:id="rId4"/>
    <p:sldId id="287" r:id="rId5"/>
    <p:sldId id="266" r:id="rId6"/>
    <p:sldId id="310" r:id="rId7"/>
    <p:sldId id="301" r:id="rId8"/>
    <p:sldId id="303" r:id="rId9"/>
    <p:sldId id="304" r:id="rId10"/>
    <p:sldId id="312" r:id="rId11"/>
    <p:sldId id="313" r:id="rId12"/>
    <p:sldId id="274" r:id="rId13"/>
    <p:sldId id="290" r:id="rId14"/>
    <p:sldId id="291" r:id="rId15"/>
    <p:sldId id="293" r:id="rId16"/>
    <p:sldId id="314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research\clvpp\paper\figures\DAMON\aborts-vs-throughpu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research\clvpp\paper\figures\DAMON\aborts-vs-throughp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an\Documents\research\clvpp\paper\figures\DAMON\aborts-vs-through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87051618547682"/>
          <c:y val="5.7060367454068242E-2"/>
          <c:w val="0.76937839020122489"/>
          <c:h val="0.70026939340915717"/>
        </c:manualLayout>
      </c:layout>
      <c:scatterChart>
        <c:scatterStyle val="lineMarker"/>
        <c:varyColors val="0"/>
        <c:ser>
          <c:idx val="0"/>
          <c:order val="0"/>
          <c:tx>
            <c:strRef>
              <c:f>'no-retry'!$C$15</c:f>
              <c:strCache>
                <c:ptCount val="1"/>
                <c:pt idx="0">
                  <c:v>silo-snapshots</c:v>
                </c:pt>
              </c:strCache>
            </c:strRef>
          </c:tx>
          <c:spPr>
            <a:ln w="38100"/>
          </c:spPr>
          <c:xVal>
            <c:numRef>
              <c:f>'no-retry'!$B$16:$B$21</c:f>
              <c:numCache>
                <c:formatCode>General</c:formatCode>
                <c:ptCount val="6"/>
                <c:pt idx="0">
                  <c:v>29287.200000000001</c:v>
                </c:pt>
                <c:pt idx="1">
                  <c:v>137954</c:v>
                </c:pt>
                <c:pt idx="2">
                  <c:v>253399</c:v>
                </c:pt>
                <c:pt idx="3">
                  <c:v>339520</c:v>
                </c:pt>
                <c:pt idx="4">
                  <c:v>420436</c:v>
                </c:pt>
                <c:pt idx="5">
                  <c:v>434226</c:v>
                </c:pt>
              </c:numCache>
            </c:numRef>
          </c:xVal>
          <c:yVal>
            <c:numRef>
              <c:f>'no-retry'!$C$16:$C$21</c:f>
              <c:numCache>
                <c:formatCode>General</c:formatCode>
                <c:ptCount val="6"/>
                <c:pt idx="0">
                  <c:v>0</c:v>
                </c:pt>
                <c:pt idx="1">
                  <c:v>0.23011076155820057</c:v>
                </c:pt>
                <c:pt idx="2">
                  <c:v>0.25008938472527514</c:v>
                </c:pt>
                <c:pt idx="3">
                  <c:v>0.25632245523091424</c:v>
                </c:pt>
                <c:pt idx="4">
                  <c:v>0.25550856729680615</c:v>
                </c:pt>
                <c:pt idx="5">
                  <c:v>0.25629971489500858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'no-retry'!$F$15</c:f>
              <c:strCache>
                <c:ptCount val="1"/>
                <c:pt idx="0">
                  <c:v>SI</c:v>
                </c:pt>
              </c:strCache>
            </c:strRef>
          </c:tx>
          <c:spPr>
            <a:ln w="38100"/>
          </c:spPr>
          <c:xVal>
            <c:numRef>
              <c:f>'no-retry'!$E$16:$E$21</c:f>
              <c:numCache>
                <c:formatCode>General</c:formatCode>
                <c:ptCount val="6"/>
                <c:pt idx="0">
                  <c:v>28166.7</c:v>
                </c:pt>
                <c:pt idx="1">
                  <c:v>129632</c:v>
                </c:pt>
                <c:pt idx="2">
                  <c:v>243065</c:v>
                </c:pt>
                <c:pt idx="3">
                  <c:v>335633</c:v>
                </c:pt>
                <c:pt idx="4">
                  <c:v>397064</c:v>
                </c:pt>
                <c:pt idx="5">
                  <c:v>410851</c:v>
                </c:pt>
              </c:numCache>
            </c:numRef>
          </c:xVal>
          <c:yVal>
            <c:numRef>
              <c:f>'no-retry'!$F$16:$F$21</c:f>
              <c:numCache>
                <c:formatCode>General</c:formatCode>
                <c:ptCount val="6"/>
                <c:pt idx="0">
                  <c:v>0</c:v>
                </c:pt>
                <c:pt idx="1">
                  <c:v>0.11999892001974821</c:v>
                </c:pt>
                <c:pt idx="2">
                  <c:v>0.13054656161931993</c:v>
                </c:pt>
                <c:pt idx="3">
                  <c:v>0.1344715805656774</c:v>
                </c:pt>
                <c:pt idx="4">
                  <c:v>0.13659762657909053</c:v>
                </c:pt>
                <c:pt idx="5">
                  <c:v>0.13673278147065482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'no-retry'!$I$15</c:f>
              <c:strCache>
                <c:ptCount val="1"/>
                <c:pt idx="0">
                  <c:v>SSI</c:v>
                </c:pt>
              </c:strCache>
            </c:strRef>
          </c:tx>
          <c:spPr>
            <a:ln w="38100"/>
          </c:spPr>
          <c:xVal>
            <c:numRef>
              <c:f>'no-retry'!$H$16:$H$21</c:f>
              <c:numCache>
                <c:formatCode>General</c:formatCode>
                <c:ptCount val="6"/>
                <c:pt idx="0">
                  <c:v>24080.7</c:v>
                </c:pt>
                <c:pt idx="1">
                  <c:v>99758.9</c:v>
                </c:pt>
                <c:pt idx="2">
                  <c:v>183277</c:v>
                </c:pt>
                <c:pt idx="3">
                  <c:v>257921</c:v>
                </c:pt>
                <c:pt idx="4">
                  <c:v>307118</c:v>
                </c:pt>
                <c:pt idx="5">
                  <c:v>314015</c:v>
                </c:pt>
              </c:numCache>
            </c:numRef>
          </c:xVal>
          <c:yVal>
            <c:numRef>
              <c:f>'no-retry'!$I$16:$I$21</c:f>
              <c:numCache>
                <c:formatCode>General</c:formatCode>
                <c:ptCount val="6"/>
                <c:pt idx="0">
                  <c:v>0</c:v>
                </c:pt>
                <c:pt idx="1">
                  <c:v>0.38429052445445971</c:v>
                </c:pt>
                <c:pt idx="2">
                  <c:v>0.41719146428629889</c:v>
                </c:pt>
                <c:pt idx="3">
                  <c:v>0.42680898414630836</c:v>
                </c:pt>
                <c:pt idx="4">
                  <c:v>0.43113070546174437</c:v>
                </c:pt>
                <c:pt idx="5">
                  <c:v>0.43138066652866902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48736"/>
        <c:axId val="120551680"/>
      </c:scatterChart>
      <c:valAx>
        <c:axId val="12054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Throughput (ktps)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0551680"/>
        <c:crosses val="autoZero"/>
        <c:crossBetween val="midCat"/>
        <c:dispUnits>
          <c:builtInUnit val="thousands"/>
        </c:dispUnits>
      </c:valAx>
      <c:valAx>
        <c:axId val="120551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Aborts/commit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20548736"/>
        <c:crosses val="autoZero"/>
        <c:crossBetween val="midCat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87051618547682"/>
          <c:y val="5.7060367454068242E-2"/>
          <c:w val="0.76937839020122489"/>
          <c:h val="0.70026939340915717"/>
        </c:manualLayout>
      </c:layout>
      <c:scatterChart>
        <c:scatterStyle val="lineMarker"/>
        <c:varyColors val="0"/>
        <c:ser>
          <c:idx val="0"/>
          <c:order val="0"/>
          <c:tx>
            <c:strRef>
              <c:f>retry!$C$15</c:f>
              <c:strCache>
                <c:ptCount val="1"/>
                <c:pt idx="0">
                  <c:v>silo-snapshots</c:v>
                </c:pt>
              </c:strCache>
            </c:strRef>
          </c:tx>
          <c:spPr>
            <a:ln w="38100"/>
          </c:spPr>
          <c:xVal>
            <c:numRef>
              <c:f>retry!$B$16:$B$21</c:f>
              <c:numCache>
                <c:formatCode>General</c:formatCode>
                <c:ptCount val="6"/>
                <c:pt idx="0">
                  <c:v>29368.799999999999</c:v>
                </c:pt>
                <c:pt idx="1">
                  <c:v>125064</c:v>
                </c:pt>
                <c:pt idx="2">
                  <c:v>38958.1</c:v>
                </c:pt>
                <c:pt idx="3">
                  <c:v>42719.8</c:v>
                </c:pt>
                <c:pt idx="4">
                  <c:v>46586.5</c:v>
                </c:pt>
                <c:pt idx="5">
                  <c:v>41765.300000000003</c:v>
                </c:pt>
              </c:numCache>
            </c:numRef>
          </c:xVal>
          <c:yVal>
            <c:numRef>
              <c:f>retry!$C$16:$C$21</c:f>
              <c:numCache>
                <c:formatCode>General</c:formatCode>
                <c:ptCount val="6"/>
                <c:pt idx="0">
                  <c:v>0</c:v>
                </c:pt>
                <c:pt idx="1">
                  <c:v>0.25317197594831448</c:v>
                </c:pt>
                <c:pt idx="2">
                  <c:v>0.72964287272736605</c:v>
                </c:pt>
                <c:pt idx="3">
                  <c:v>0.7028216424234196</c:v>
                </c:pt>
                <c:pt idx="4">
                  <c:v>0.62320414712416694</c:v>
                </c:pt>
                <c:pt idx="5">
                  <c:v>0.67322394427910248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retry!$F$15</c:f>
              <c:strCache>
                <c:ptCount val="1"/>
                <c:pt idx="0">
                  <c:v>SI</c:v>
                </c:pt>
              </c:strCache>
            </c:strRef>
          </c:tx>
          <c:spPr>
            <a:ln w="38100"/>
          </c:spPr>
          <c:xVal>
            <c:numRef>
              <c:f>retry!$E$16:$E$21</c:f>
              <c:numCache>
                <c:formatCode>General</c:formatCode>
                <c:ptCount val="6"/>
                <c:pt idx="0">
                  <c:v>28255.3</c:v>
                </c:pt>
                <c:pt idx="1">
                  <c:v>132734</c:v>
                </c:pt>
                <c:pt idx="2">
                  <c:v>241621</c:v>
                </c:pt>
                <c:pt idx="3">
                  <c:v>321077</c:v>
                </c:pt>
                <c:pt idx="4">
                  <c:v>348932</c:v>
                </c:pt>
                <c:pt idx="5">
                  <c:v>345594</c:v>
                </c:pt>
              </c:numCache>
            </c:numRef>
          </c:xVal>
          <c:yVal>
            <c:numRef>
              <c:f>retry!$F$16:$F$21</c:f>
              <c:numCache>
                <c:formatCode>General</c:formatCode>
                <c:ptCount val="6"/>
                <c:pt idx="0">
                  <c:v>0</c:v>
                </c:pt>
                <c:pt idx="1">
                  <c:v>0.62894284810221956</c:v>
                </c:pt>
                <c:pt idx="2">
                  <c:v>0.58363304514094383</c:v>
                </c:pt>
                <c:pt idx="3">
                  <c:v>0.49232738564269629</c:v>
                </c:pt>
                <c:pt idx="4">
                  <c:v>0.41392305664140866</c:v>
                </c:pt>
                <c:pt idx="5">
                  <c:v>0.39274119342349695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retry!$I$15</c:f>
              <c:strCache>
                <c:ptCount val="1"/>
                <c:pt idx="0">
                  <c:v>SSI</c:v>
                </c:pt>
              </c:strCache>
            </c:strRef>
          </c:tx>
          <c:spPr>
            <a:ln w="38100"/>
          </c:spPr>
          <c:xVal>
            <c:numRef>
              <c:f>retry!$H$16:$H$21</c:f>
              <c:numCache>
                <c:formatCode>General</c:formatCode>
                <c:ptCount val="6"/>
                <c:pt idx="0">
                  <c:v>24632.400000000001</c:v>
                </c:pt>
                <c:pt idx="1">
                  <c:v>90972.6</c:v>
                </c:pt>
                <c:pt idx="2">
                  <c:v>155019</c:v>
                </c:pt>
                <c:pt idx="3">
                  <c:v>180776</c:v>
                </c:pt>
                <c:pt idx="4">
                  <c:v>175773</c:v>
                </c:pt>
                <c:pt idx="5">
                  <c:v>174479</c:v>
                </c:pt>
              </c:numCache>
            </c:numRef>
          </c:xVal>
          <c:yVal>
            <c:numRef>
              <c:f>retry!$I$16:$I$21</c:f>
              <c:numCache>
                <c:formatCode>General</c:formatCode>
                <c:ptCount val="6"/>
                <c:pt idx="0">
                  <c:v>0</c:v>
                </c:pt>
                <c:pt idx="1">
                  <c:v>3.6483732464500296</c:v>
                </c:pt>
                <c:pt idx="2">
                  <c:v>2.5993007308781504</c:v>
                </c:pt>
                <c:pt idx="3">
                  <c:v>1.6142629552595478</c:v>
                </c:pt>
                <c:pt idx="4">
                  <c:v>1.2856468285800435</c:v>
                </c:pt>
                <c:pt idx="5">
                  <c:v>1.2607477117590082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166976"/>
        <c:axId val="89169280"/>
      </c:scatterChart>
      <c:valAx>
        <c:axId val="89166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Throughput (ktps)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169280"/>
        <c:crosses val="autoZero"/>
        <c:crossBetween val="midCat"/>
        <c:dispUnits>
          <c:builtInUnit val="thousands"/>
        </c:dispUnits>
      </c:valAx>
      <c:valAx>
        <c:axId val="89169280"/>
        <c:scaling>
          <c:orientation val="minMax"/>
          <c:max val="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Aborts/commit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8916697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87051618547682"/>
          <c:y val="5.7060367454068242E-2"/>
          <c:w val="0.76937839020122489"/>
          <c:h val="0.70026939340915717"/>
        </c:manualLayout>
      </c:layout>
      <c:scatterChart>
        <c:scatterStyle val="lineMarker"/>
        <c:varyColors val="0"/>
        <c:ser>
          <c:idx val="0"/>
          <c:order val="0"/>
          <c:tx>
            <c:strRef>
              <c:f>retry!$C$15</c:f>
              <c:strCache>
                <c:ptCount val="1"/>
                <c:pt idx="0">
                  <c:v>silo-snapshots</c:v>
                </c:pt>
              </c:strCache>
            </c:strRef>
          </c:tx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</c:marker>
          <c:xVal>
            <c:numRef>
              <c:f>retry!$B$16:$B$21</c:f>
              <c:numCache>
                <c:formatCode>General</c:formatCode>
                <c:ptCount val="6"/>
                <c:pt idx="0">
                  <c:v>29368.799999999999</c:v>
                </c:pt>
                <c:pt idx="1">
                  <c:v>125064</c:v>
                </c:pt>
                <c:pt idx="2">
                  <c:v>38958.1</c:v>
                </c:pt>
                <c:pt idx="3">
                  <c:v>42719.8</c:v>
                </c:pt>
                <c:pt idx="4">
                  <c:v>46586.5</c:v>
                </c:pt>
                <c:pt idx="5">
                  <c:v>41765.300000000003</c:v>
                </c:pt>
              </c:numCache>
            </c:numRef>
          </c:xVal>
          <c:yVal>
            <c:numRef>
              <c:f>retry!$C$16:$C$21</c:f>
              <c:numCache>
                <c:formatCode>General</c:formatCode>
                <c:ptCount val="6"/>
                <c:pt idx="0">
                  <c:v>0</c:v>
                </c:pt>
                <c:pt idx="1">
                  <c:v>0.25317197594831448</c:v>
                </c:pt>
                <c:pt idx="2">
                  <c:v>0.72964287272736605</c:v>
                </c:pt>
                <c:pt idx="3">
                  <c:v>0.7028216424234196</c:v>
                </c:pt>
                <c:pt idx="4">
                  <c:v>0.62320414712416694</c:v>
                </c:pt>
                <c:pt idx="5">
                  <c:v>0.67322394427910248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retry!$F$15</c:f>
              <c:strCache>
                <c:ptCount val="1"/>
                <c:pt idx="0">
                  <c:v>SI</c:v>
                </c:pt>
              </c:strCache>
            </c:strRef>
          </c:tx>
          <c:spPr>
            <a:ln w="381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marker>
          <c:xVal>
            <c:numRef>
              <c:f>retry!$E$16:$E$21</c:f>
              <c:numCache>
                <c:formatCode>General</c:formatCode>
                <c:ptCount val="6"/>
                <c:pt idx="0">
                  <c:v>28255.3</c:v>
                </c:pt>
                <c:pt idx="1">
                  <c:v>132734</c:v>
                </c:pt>
                <c:pt idx="2">
                  <c:v>241621</c:v>
                </c:pt>
                <c:pt idx="3">
                  <c:v>321077</c:v>
                </c:pt>
                <c:pt idx="4">
                  <c:v>348932</c:v>
                </c:pt>
                <c:pt idx="5">
                  <c:v>345594</c:v>
                </c:pt>
              </c:numCache>
            </c:numRef>
          </c:xVal>
          <c:yVal>
            <c:numRef>
              <c:f>retry!$F$16:$F$21</c:f>
              <c:numCache>
                <c:formatCode>General</c:formatCode>
                <c:ptCount val="6"/>
                <c:pt idx="0">
                  <c:v>0</c:v>
                </c:pt>
                <c:pt idx="1">
                  <c:v>0.62894284810221956</c:v>
                </c:pt>
                <c:pt idx="2">
                  <c:v>0.58363304514094383</c:v>
                </c:pt>
                <c:pt idx="3">
                  <c:v>0.49232738564269629</c:v>
                </c:pt>
                <c:pt idx="4">
                  <c:v>0.41392305664140866</c:v>
                </c:pt>
                <c:pt idx="5">
                  <c:v>0.39274119342349695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retry!$I$15</c:f>
              <c:strCache>
                <c:ptCount val="1"/>
                <c:pt idx="0">
                  <c:v>SSI</c:v>
                </c:pt>
              </c:strCache>
            </c:strRef>
          </c:tx>
          <c:spPr>
            <a:ln w="38100"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marker>
          <c:xVal>
            <c:numRef>
              <c:f>retry!$H$16:$H$21</c:f>
              <c:numCache>
                <c:formatCode>General</c:formatCode>
                <c:ptCount val="6"/>
                <c:pt idx="0">
                  <c:v>24632.400000000001</c:v>
                </c:pt>
                <c:pt idx="1">
                  <c:v>90972.6</c:v>
                </c:pt>
                <c:pt idx="2">
                  <c:v>155019</c:v>
                </c:pt>
                <c:pt idx="3">
                  <c:v>180776</c:v>
                </c:pt>
                <c:pt idx="4">
                  <c:v>175773</c:v>
                </c:pt>
                <c:pt idx="5">
                  <c:v>174479</c:v>
                </c:pt>
              </c:numCache>
            </c:numRef>
          </c:xVal>
          <c:yVal>
            <c:numRef>
              <c:f>retry!$I$16:$I$21</c:f>
              <c:numCache>
                <c:formatCode>General</c:formatCode>
                <c:ptCount val="6"/>
                <c:pt idx="0">
                  <c:v>0</c:v>
                </c:pt>
                <c:pt idx="1">
                  <c:v>3.6483732464500296</c:v>
                </c:pt>
                <c:pt idx="2">
                  <c:v>2.5993007308781504</c:v>
                </c:pt>
                <c:pt idx="3">
                  <c:v>1.6142629552595478</c:v>
                </c:pt>
                <c:pt idx="4">
                  <c:v>1.2856468285800435</c:v>
                </c:pt>
                <c:pt idx="5">
                  <c:v>1.2607477117590082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retry!$O$15</c:f>
              <c:strCache>
                <c:ptCount val="1"/>
                <c:pt idx="0">
                  <c:v>RC+SSN</c:v>
                </c:pt>
              </c:strCache>
            </c:strRef>
          </c:tx>
          <c:spPr>
            <a:ln w="50800">
              <a:solidFill>
                <a:schemeClr val="accent4"/>
              </a:solidFill>
            </a:ln>
          </c:spPr>
          <c:marker>
            <c:symbol val="circle"/>
            <c:size val="7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xVal>
            <c:numRef>
              <c:f>retry!$N$16:$N$21</c:f>
              <c:numCache>
                <c:formatCode>General</c:formatCode>
                <c:ptCount val="6"/>
                <c:pt idx="0">
                  <c:v>24835.3</c:v>
                </c:pt>
                <c:pt idx="1">
                  <c:v>116484</c:v>
                </c:pt>
                <c:pt idx="2">
                  <c:v>211010</c:v>
                </c:pt>
                <c:pt idx="3">
                  <c:v>300360</c:v>
                </c:pt>
                <c:pt idx="4">
                  <c:v>338861</c:v>
                </c:pt>
                <c:pt idx="5">
                  <c:v>339693</c:v>
                </c:pt>
              </c:numCache>
            </c:numRef>
          </c:xVal>
          <c:yVal>
            <c:numRef>
              <c:f>retry!$O$16:$O$21</c:f>
              <c:numCache>
                <c:formatCode>General</c:formatCode>
                <c:ptCount val="6"/>
                <c:pt idx="0">
                  <c:v>0</c:v>
                </c:pt>
                <c:pt idx="1">
                  <c:v>0.63943288348614402</c:v>
                </c:pt>
                <c:pt idx="2">
                  <c:v>0.59048860243590351</c:v>
                </c:pt>
                <c:pt idx="3">
                  <c:v>0.50747769343454519</c:v>
                </c:pt>
                <c:pt idx="4">
                  <c:v>0.45242739648410413</c:v>
                </c:pt>
                <c:pt idx="5">
                  <c:v>0.43756862814364733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34144"/>
        <c:axId val="120537472"/>
      </c:scatterChart>
      <c:valAx>
        <c:axId val="12053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Throughput (ktps)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0537472"/>
        <c:crosses val="autoZero"/>
        <c:crossBetween val="midCat"/>
        <c:dispUnits>
          <c:builtInUnit val="thousands"/>
        </c:dispUnits>
      </c:valAx>
      <c:valAx>
        <c:axId val="120537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Aborts/commit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20534144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416A-E7BB-4FAE-9B67-421ABA73A5F5}" type="datetimeFigureOut">
              <a:rPr lang="en-CA" smtClean="0"/>
              <a:t>30/05/2015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19E81-88C8-4B18-81F2-8F61E3C08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67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5" tIns="45282" rIns="90565" bIns="45282" anchor="b"/>
          <a:lstStyle>
            <a:lvl1pPr defTabSz="922338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22338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77400FF-082F-429A-AA32-1738743B73E4}" type="slidenum">
              <a:rPr lang="en-US" altLang="en-US" sz="1300" b="0">
                <a:latin typeface="Arial" charset="0"/>
              </a:rPr>
              <a:pPr eaLnBrk="1" hangingPunct="1"/>
              <a:t>1</a:t>
            </a:fld>
            <a:endParaRPr lang="en-US" altLang="en-US" sz="1300" b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691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Without retry – aborted transactions are dropped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22338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13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34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SSN has low abort rates than SSI and OCC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22338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14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52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22338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15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71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22338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22338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17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3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solution is to use</a:t>
            </a:r>
            <a:r>
              <a:rPr lang="en-US" baseline="0" dirty="0" smtClean="0"/>
              <a:t> OCC, b/c it’s lightweight, easy to implement, serializable,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63C8-7024-419F-BA91-CF4433B4B1E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1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Optimistic CC – lightweight, serializable</a:t>
            </a:r>
          </a:p>
          <a:p>
            <a:pPr marL="800100" lvl="2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Very popular recently: </a:t>
            </a:r>
            <a:r>
              <a:rPr lang="en-US" altLang="zh-CN" sz="2800" kern="0" dirty="0" err="1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Hekaton</a:t>
            </a:r>
            <a:r>
              <a:rPr lang="en-US" altLang="zh-CN" sz="28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, Silo, etc.</a:t>
            </a:r>
          </a:p>
          <a:p>
            <a:pPr marL="800100" lvl="2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But unfriendly to retries without hacking workload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Multi-version schemes – e.g., snapshot isolation</a:t>
            </a:r>
          </a:p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b="0" kern="0" dirty="0" err="1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Serializability</a:t>
            </a: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is hard</a:t>
            </a:r>
          </a:p>
          <a:p>
            <a:pPr marL="800100" lvl="2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Hurts concurrency – esp. on modern HW</a:t>
            </a:r>
          </a:p>
          <a:p>
            <a:pPr marL="800100" lvl="2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Difficult to get right</a:t>
            </a:r>
          </a:p>
          <a:p>
            <a:pPr marL="800100" lvl="2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Often sacrificed for performance</a:t>
            </a:r>
          </a:p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b="0" kern="0" dirty="0" err="1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Serializability</a:t>
            </a: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is desirable</a:t>
            </a:r>
          </a:p>
          <a:p>
            <a:pPr marL="800100" lvl="2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No anomalies (often required by law)</a:t>
            </a:r>
          </a:p>
          <a:p>
            <a:pPr marL="800100" lvl="2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28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Makes developers’ life easier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9E81-88C8-4B18-81F2-8F61E3C0878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8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29057" indent="-280406" defTabSz="90509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2162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57027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18927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46757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1622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36487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1352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4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2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Use callouts for the figure</a:t>
            </a:r>
          </a:p>
          <a:p>
            <a:r>
              <a:rPr lang="en-US" altLang="en-US" dirty="0" smtClean="0"/>
              <a:t>Maybe use</a:t>
            </a:r>
            <a:r>
              <a:rPr lang="en-US" altLang="en-US" baseline="0" dirty="0" smtClean="0"/>
              <a:t> a flow</a:t>
            </a: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29057" indent="-280406" defTabSz="90509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2162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57027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18927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46757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1622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36487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1352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D2E41D0-5FB4-48F3-8748-1EAD69760C20}" type="slidenum">
              <a:rPr lang="en-US" altLang="en-US" b="0">
                <a:latin typeface="Arial" charset="0"/>
              </a:rPr>
              <a:pPr/>
              <a:t>5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0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29057" indent="-280406" defTabSz="90509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2162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57027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18927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46757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1622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36487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1352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6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2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Multi-version database</a:t>
            </a:r>
          </a:p>
          <a:p>
            <a:pPr lvl="1"/>
            <a:r>
              <a:rPr lang="en-US" dirty="0" smtClean="0"/>
              <a:t>Writes always replaces latest committed version</a:t>
            </a:r>
          </a:p>
          <a:p>
            <a:pPr lvl="1"/>
            <a:r>
              <a:rPr lang="en-US" dirty="0" smtClean="0"/>
              <a:t>Sequential history of writes to a version</a:t>
            </a:r>
          </a:p>
          <a:p>
            <a:pPr lvl="1"/>
            <a:r>
              <a:rPr lang="en-US" dirty="0" smtClean="0"/>
              <a:t>CC decides which committed version to read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9E81-88C8-4B18-81F2-8F61E3C0878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19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29057" indent="-280406" defTabSz="90509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2162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57027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18927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46757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1622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36487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1352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D2E41D0-5FB4-48F3-8748-1EAD69760C20}" type="slidenum">
              <a:rPr lang="en-US" altLang="en-US" b="0">
                <a:latin typeface="Arial" charset="0"/>
              </a:rPr>
              <a:pPr/>
              <a:t>11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7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090"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29057" indent="-280406" defTabSz="90509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2162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570276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18927" indent="-224325" defTabSz="90509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46757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16227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36487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13528" indent="-224325" algn="r" defTabSz="90509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18BCB4D-F78C-405B-A2D6-53D565326CBA}" type="slidenum">
              <a:rPr lang="en-US" altLang="en-US" b="0">
                <a:latin typeface="Arial" charset="0"/>
              </a:rPr>
              <a:pPr/>
              <a:t>12</a:t>
            </a:fld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CDA5-8397-4C2A-A5E7-260668BAD5B7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4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DD24-5060-49E3-832D-3F300F98CBFD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9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8EC4-5308-4646-8910-ADC27D32BEDE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4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8295-FCC4-45C1-AE6C-F57251F2BB1B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562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416-0FF4-4616-ABBA-38353FA10BC9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51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C94-1D70-48EE-96D2-D4193ADF7412}" type="datetime1">
              <a:rPr lang="en-CA" smtClean="0"/>
              <a:t>01/06/2015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1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667-E246-4239-850F-081479397ADE}" type="datetime1">
              <a:rPr lang="en-CA" smtClean="0"/>
              <a:t>01/06/2015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621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373E-A526-4E26-B390-396FA8AFF0E7}" type="datetime1">
              <a:rPr lang="en-CA" smtClean="0"/>
              <a:t>01/06/2015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77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4BF-B7AC-4C9C-8AC3-31BEEFAEAE25}" type="datetime1">
              <a:rPr lang="en-CA" smtClean="0"/>
              <a:t>01/06/2015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04E0-19FF-4F93-AF05-9B72B2A889AE}" type="datetime1">
              <a:rPr lang="en-CA" smtClean="0"/>
              <a:t>01/06/2015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82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4B24-EA70-44F5-96BA-EDE3529B4478}" type="datetime1">
              <a:rPr lang="en-CA" smtClean="0"/>
              <a:t>01/06/2015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75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7E4D-BB31-4022-BC90-A585BC48E9B5}" type="datetime1">
              <a:rPr lang="en-CA" smtClean="0"/>
              <a:t>01/06/2015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3415-6580-4876-9C26-42A674B3D4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10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111898"/>
            <a:ext cx="7772400" cy="2879765"/>
          </a:xfrm>
          <a:solidFill>
            <a:schemeClr val="bg1"/>
          </a:solidFill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Tianzheng Wang     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Ryan Johnson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Alan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Fekete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Ippokratis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Pandis</a:t>
            </a:r>
          </a:p>
        </p:txBody>
      </p:sp>
      <p:sp>
        <p:nvSpPr>
          <p:cNvPr id="13315" name="Title 8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 dirty="0" smtClean="0">
                <a:cs typeface="Arial" charset="0"/>
              </a:rPr>
              <a:t>The Serial Safety Net: </a:t>
            </a:r>
            <a:br>
              <a:rPr lang="en-US" altLang="en-US" sz="4000" dirty="0" smtClean="0">
                <a:cs typeface="Arial" charset="0"/>
              </a:rPr>
            </a:br>
            <a:r>
              <a:rPr lang="en-US" altLang="en-US" sz="4000" dirty="0" smtClean="0">
                <a:cs typeface="Arial" charset="0"/>
              </a:rPr>
              <a:t>Efficient </a:t>
            </a:r>
            <a:r>
              <a:rPr lang="en-US" altLang="en-US" sz="4000" dirty="0" smtClean="0">
                <a:cs typeface="Arial" charset="0"/>
              </a:rPr>
              <a:t>concurrency </a:t>
            </a:r>
            <a:r>
              <a:rPr lang="en-US" altLang="en-US" sz="4000" dirty="0">
                <a:cs typeface="Arial" charset="0"/>
              </a:rPr>
              <a:t>c</a:t>
            </a:r>
            <a:r>
              <a:rPr lang="en-US" altLang="en-US" sz="4000" dirty="0" smtClean="0">
                <a:cs typeface="Arial" charset="0"/>
              </a:rPr>
              <a:t>ontrol </a:t>
            </a:r>
            <a:br>
              <a:rPr lang="en-US" altLang="en-US" sz="4000" dirty="0" smtClean="0">
                <a:cs typeface="Arial" charset="0"/>
              </a:rPr>
            </a:br>
            <a:r>
              <a:rPr lang="en-US" altLang="en-US" sz="4000" dirty="0" smtClean="0">
                <a:cs typeface="Arial" charset="0"/>
              </a:rPr>
              <a:t>on </a:t>
            </a:r>
            <a:r>
              <a:rPr lang="en-US" altLang="en-US" sz="4000" dirty="0" smtClean="0">
                <a:cs typeface="Arial" charset="0"/>
              </a:rPr>
              <a:t>m</a:t>
            </a:r>
            <a:r>
              <a:rPr lang="en-US" altLang="en-US" sz="4000" dirty="0" smtClean="0">
                <a:cs typeface="Arial" charset="0"/>
              </a:rPr>
              <a:t>odern hardware</a:t>
            </a:r>
            <a:endParaRPr lang="en-US" altLang="en-US" sz="4000" dirty="0" smtClean="0">
              <a:ea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1"/>
          <a:stretch/>
        </p:blipFill>
        <p:spPr>
          <a:xfrm>
            <a:off x="704400" y="5200486"/>
            <a:ext cx="2109934" cy="1065924"/>
          </a:xfrm>
          <a:prstGeom prst="rect">
            <a:avLst/>
          </a:prstGeom>
        </p:spPr>
      </p:pic>
      <p:pic>
        <p:nvPicPr>
          <p:cNvPr id="1026" name="Picture 2" descr="C:\Documents and Settings\user\Desktop\ssn-damon-slides\Usyd_new_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016" y="5507333"/>
            <a:ext cx="1891665" cy="657971"/>
          </a:xfrm>
          <a:prstGeom prst="rect">
            <a:avLst/>
          </a:prstGeom>
          <a:noFill/>
        </p:spPr>
      </p:pic>
      <p:pic>
        <p:nvPicPr>
          <p:cNvPr id="1029" name="Picture 5" descr="C:\Documents and Settings\user\Desktop\ssn-damon-slides\clouder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1770" y="5724020"/>
            <a:ext cx="1536654" cy="44652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1</a:t>
            </a:fld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742" y="5426546"/>
            <a:ext cx="1619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9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74116" y="5229200"/>
            <a:ext cx="4733988" cy="1438419"/>
            <a:chOff x="886060" y="5229200"/>
            <a:chExt cx="4733988" cy="1438419"/>
          </a:xfrm>
        </p:grpSpPr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3009631" y="5229200"/>
              <a:ext cx="2498473" cy="54975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altLang="zh-CN" sz="32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800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6060" y="6021288"/>
              <a:ext cx="47339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kern="0" dirty="0" smtClean="0">
                  <a:solidFill>
                    <a:srgbClr val="C00000"/>
                  </a:solidFill>
                  <a:latin typeface="Calibri" pitchFamily="34" charset="0"/>
                  <a:ea typeface="SimSun" pitchFamily="2" charset="-122"/>
                  <a:cs typeface="Calibri" pitchFamily="34" charset="0"/>
                </a:rPr>
                <a:t>“exclusion </a:t>
              </a:r>
              <a:r>
                <a:rPr lang="en-US" altLang="zh-CN" sz="3600" kern="0" dirty="0">
                  <a:solidFill>
                    <a:srgbClr val="C00000"/>
                  </a:solidFill>
                  <a:latin typeface="Calibri" pitchFamily="34" charset="0"/>
                  <a:ea typeface="SimSun" pitchFamily="2" charset="-122"/>
                  <a:cs typeface="Calibri" pitchFamily="34" charset="0"/>
                </a:rPr>
                <a:t>window</a:t>
              </a:r>
              <a:r>
                <a:rPr lang="en-US" altLang="zh-CN" sz="3600" kern="0" dirty="0" smtClean="0">
                  <a:solidFill>
                    <a:srgbClr val="C00000"/>
                  </a:solidFill>
                  <a:latin typeface="Calibri" pitchFamily="34" charset="0"/>
                  <a:ea typeface="SimSun" pitchFamily="2" charset="-122"/>
                  <a:cs typeface="Calibri" pitchFamily="34" charset="0"/>
                </a:rPr>
                <a:t>” of T</a:t>
              </a:r>
              <a:endParaRPr lang="en-CA" sz="3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SSN in a nutshell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10</a:t>
            </a:fld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57200" y="3286725"/>
            <a:ext cx="4726037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800" dirty="0" smtClean="0"/>
              <a:t>Define </a:t>
            </a:r>
            <a:r>
              <a:rPr lang="el-GR" sz="2800" dirty="0" smtClean="0"/>
              <a:t>π</a:t>
            </a:r>
            <a:r>
              <a:rPr lang="en-CA" sz="2800" dirty="0" smtClean="0"/>
              <a:t>(T) = min </a:t>
            </a:r>
            <a:r>
              <a:rPr lang="en-CA" sz="3600" dirty="0" smtClean="0"/>
              <a:t>{</a:t>
            </a:r>
            <a:r>
              <a:rPr lang="en-CA" sz="2800" dirty="0" smtClean="0"/>
              <a:t>c(S) : </a:t>
            </a:r>
            <a:r>
              <a:rPr lang="en-US" sz="2800" dirty="0" smtClean="0">
                <a:latin typeface="Calibri" panose="020F0502020204030204" pitchFamily="34" charset="0"/>
              </a:rPr>
              <a:t>T </a:t>
            </a:r>
            <a:r>
              <a:rPr lang="en-CA" sz="2400" dirty="0">
                <a:latin typeface="Wingdings 3" panose="05040102010807070707" pitchFamily="18" charset="2"/>
              </a:rPr>
              <a:t>…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S</a:t>
            </a:r>
            <a:r>
              <a:rPr lang="en-US" sz="3600" dirty="0" smtClean="0">
                <a:latin typeface="Calibri" panose="020F0502020204030204" pitchFamily="34" charset="0"/>
              </a:rPr>
              <a:t>}</a:t>
            </a:r>
            <a:endParaRPr lang="en-CA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1628800"/>
            <a:ext cx="4996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dirty="0" smtClean="0"/>
              <a:t>Define c(T) = “commit time of T”</a:t>
            </a:r>
            <a:endParaRPr lang="en-CA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5210036"/>
            <a:ext cx="5094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Forbid </a:t>
            </a:r>
            <a:r>
              <a:rPr lang="en-US" sz="2800" dirty="0" smtClean="0">
                <a:latin typeface="Calibri"/>
              </a:rPr>
              <a:t> </a:t>
            </a:r>
            <a:r>
              <a:rPr lang="en-CA" sz="2800" dirty="0">
                <a:latin typeface="Symbol" panose="05050102010706020507" pitchFamily="18" charset="2"/>
              </a:rPr>
              <a:t>$</a:t>
            </a:r>
            <a:r>
              <a:rPr lang="en-US" sz="2800" dirty="0" smtClean="0"/>
              <a:t>P </a:t>
            </a:r>
            <a:r>
              <a:rPr lang="en-CA" sz="2400" dirty="0" smtClean="0">
                <a:latin typeface="Wingdings 3" panose="05040102010807070707" pitchFamily="18" charset="2"/>
                <a:sym typeface="Wingdings 3"/>
              </a:rPr>
              <a:t></a:t>
            </a:r>
            <a:r>
              <a:rPr lang="en-US" sz="2800" dirty="0" smtClean="0"/>
              <a:t> T  : </a:t>
            </a:r>
            <a:r>
              <a:rPr lang="el-GR" sz="2800" dirty="0" smtClean="0"/>
              <a:t>π</a:t>
            </a:r>
            <a:r>
              <a:rPr lang="en-CA" sz="2800" dirty="0" smtClean="0"/>
              <a:t>(T) </a:t>
            </a:r>
            <a:r>
              <a:rPr lang="en-CA" sz="2800" dirty="0" smtClean="0">
                <a:latin typeface="Calibri"/>
              </a:rPr>
              <a:t>≤</a:t>
            </a:r>
            <a:r>
              <a:rPr lang="en-CA" sz="2800" dirty="0"/>
              <a:t> </a:t>
            </a:r>
            <a:r>
              <a:rPr lang="en-CA" sz="2800" dirty="0" smtClean="0"/>
              <a:t>c(P) </a:t>
            </a:r>
            <a:r>
              <a:rPr lang="en-CA" sz="2800" dirty="0"/>
              <a:t>≤</a:t>
            </a:r>
            <a:r>
              <a:rPr lang="en-CA" sz="2800" dirty="0" smtClean="0"/>
              <a:t> c(T)</a:t>
            </a:r>
            <a:endParaRPr lang="en-CA" sz="2800" dirty="0"/>
          </a:p>
        </p:txBody>
      </p:sp>
      <p:sp>
        <p:nvSpPr>
          <p:cNvPr id="9" name="Oval Callout 8"/>
          <p:cNvSpPr/>
          <p:nvPr/>
        </p:nvSpPr>
        <p:spPr bwMode="auto">
          <a:xfrm>
            <a:off x="5528640" y="980728"/>
            <a:ext cx="2182954" cy="1736678"/>
          </a:xfrm>
          <a:prstGeom prst="wedgeEllipseCallout">
            <a:avLst>
              <a:gd name="adj1" fmla="val -76871"/>
              <a:gd name="adj2" fmla="val 89053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Track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T’s </a:t>
            </a:r>
            <a:b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i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earliest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successor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5652120" y="2924944"/>
            <a:ext cx="2664296" cy="1584176"/>
          </a:xfrm>
          <a:prstGeom prst="wedgeEllipseCallout">
            <a:avLst>
              <a:gd name="adj1" fmla="val -95627"/>
              <a:gd name="adj2" fmla="val 92409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 might be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8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successor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of T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5940152" y="4725144"/>
            <a:ext cx="2520280" cy="1368152"/>
          </a:xfrm>
          <a:prstGeom prst="wedgeEllipseCallout">
            <a:avLst>
              <a:gd name="adj1" fmla="val -70315"/>
              <a:gd name="adj2" fmla="val 6145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 might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close a cycle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1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Calibri" pitchFamily="34" charset="0"/>
              </a:rPr>
              <a:t>Visualizing SSN</a:t>
            </a:r>
            <a:endParaRPr lang="en-US" altLang="en-US" dirty="0" smtClean="0">
              <a:ea typeface="Calibri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9826049-4600-4B6F-89F0-D8896ED9F552}" type="slidenum">
              <a:rPr lang="en-US" altLang="en-US" b="0">
                <a:latin typeface="Calibri" pitchFamily="34" charset="0"/>
              </a:rPr>
              <a:pPr/>
              <a:t>11</a:t>
            </a:fld>
            <a:endParaRPr lang="en-US" altLang="en-US" b="0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7584" y="3355728"/>
            <a:ext cx="335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en-CA" b="1" dirty="0" smtClean="0">
                <a:solidFill>
                  <a:srgbClr val="C00000"/>
                </a:solidFill>
              </a:rPr>
              <a:t>Exclusion </a:t>
            </a:r>
            <a:r>
              <a:rPr lang="en-CA" b="1" dirty="0" smtClean="0">
                <a:solidFill>
                  <a:srgbClr val="C00000"/>
                </a:solidFill>
              </a:rPr>
              <a:t>window </a:t>
            </a:r>
            <a:r>
              <a:rPr lang="en-CA" b="1" dirty="0" smtClean="0">
                <a:solidFill>
                  <a:srgbClr val="C00000"/>
                </a:solidFill>
              </a:rPr>
              <a:t> satisfied</a:t>
            </a:r>
            <a:endParaRPr lang="en-CA" b="1" dirty="0">
              <a:solidFill>
                <a:srgbClr val="C00000"/>
              </a:solidFill>
            </a:endParaRPr>
          </a:p>
        </p:txBody>
      </p:sp>
      <p:grpSp>
        <p:nvGrpSpPr>
          <p:cNvPr id="18437" name="Group 18436"/>
          <p:cNvGrpSpPr/>
          <p:nvPr/>
        </p:nvGrpSpPr>
        <p:grpSpPr>
          <a:xfrm>
            <a:off x="838832" y="1322392"/>
            <a:ext cx="2791829" cy="1883025"/>
            <a:chOff x="602515" y="4008355"/>
            <a:chExt cx="2791829" cy="188302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893955" y="4202766"/>
              <a:ext cx="348805" cy="33136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loud 41"/>
            <p:cNvSpPr/>
            <p:nvPr/>
          </p:nvSpPr>
          <p:spPr>
            <a:xfrm>
              <a:off x="2013577" y="4318422"/>
              <a:ext cx="1062548" cy="82344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1522840" y="5641750"/>
              <a:ext cx="1440000" cy="2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ys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484763" y="4008355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CA" dirty="0" smtClean="0"/>
                <a:t>T4</a:t>
              </a:r>
              <a:endParaRPr lang="en-CA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1522840" y="4202766"/>
              <a:ext cx="371115" cy="1438986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02515" y="4237122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T1</a:t>
              </a:r>
              <a:endParaRPr lang="en-CA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1484763" y="4921751"/>
              <a:ext cx="1591362" cy="508"/>
            </a:xfrm>
            <a:prstGeom prst="line">
              <a:avLst/>
            </a:prstGeom>
            <a:ln w="50800" cmpd="dbl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11144" y="5029210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libri"/>
                </a:rPr>
                <a:t>π</a:t>
              </a:r>
              <a:r>
                <a:rPr lang="en-CA" dirty="0" smtClean="0"/>
                <a:t>(T4)</a:t>
              </a:r>
              <a:endParaRPr lang="en-CA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162880" y="5281750"/>
              <a:ext cx="359960" cy="360002"/>
            </a:xfrm>
            <a:prstGeom prst="line">
              <a:avLst/>
            </a:prstGeom>
            <a:ln w="38100">
              <a:solidFill>
                <a:schemeClr val="tx2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02920" y="4561750"/>
              <a:ext cx="359960" cy="720000"/>
            </a:xfrm>
            <a:prstGeom prst="line">
              <a:avLst/>
            </a:prstGeom>
            <a:ln w="38100">
              <a:solidFill>
                <a:schemeClr val="tx2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74523" y="5101218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T2</a:t>
              </a:r>
              <a:endParaRPr lang="en-CA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24723" y="5522048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T3</a:t>
              </a:r>
              <a:endParaRPr lang="en-CA" dirty="0"/>
            </a:p>
          </p:txBody>
        </p:sp>
      </p:grpSp>
      <p:sp>
        <p:nvSpPr>
          <p:cNvPr id="77" name="TextBox 76"/>
          <p:cNvSpPr txBox="1"/>
          <p:nvPr/>
        </p:nvSpPr>
        <p:spPr>
          <a:xfrm rot="16200000">
            <a:off x="-455721" y="4771104"/>
            <a:ext cx="1778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commit </a:t>
            </a:r>
            <a:r>
              <a:rPr lang="en-CA" sz="2400" dirty="0" smtClean="0"/>
              <a:t>time</a:t>
            </a:r>
            <a:endParaRPr lang="en-CA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611973" y="6279703"/>
            <a:ext cx="2482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 smtClean="0"/>
              <a:t>dependency order</a:t>
            </a:r>
            <a:endParaRPr lang="en-CA" sz="2400" dirty="0"/>
          </a:p>
        </p:txBody>
      </p:sp>
      <p:grpSp>
        <p:nvGrpSpPr>
          <p:cNvPr id="18432" name="Group 18431"/>
          <p:cNvGrpSpPr/>
          <p:nvPr/>
        </p:nvGrpSpPr>
        <p:grpSpPr>
          <a:xfrm>
            <a:off x="552132" y="1431392"/>
            <a:ext cx="66157" cy="4981423"/>
            <a:chOff x="552132" y="1431392"/>
            <a:chExt cx="66157" cy="4981423"/>
          </a:xfrm>
        </p:grpSpPr>
        <p:sp>
          <p:nvSpPr>
            <p:cNvPr id="84" name="Right Triangle 83"/>
            <p:cNvSpPr/>
            <p:nvPr/>
          </p:nvSpPr>
          <p:spPr>
            <a:xfrm rot="16200000">
              <a:off x="451517" y="1592968"/>
              <a:ext cx="270000" cy="53632"/>
            </a:xfrm>
            <a:prstGeom prst="rt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Right Triangle 84"/>
            <p:cNvSpPr/>
            <p:nvPr/>
          </p:nvSpPr>
          <p:spPr>
            <a:xfrm rot="16200000">
              <a:off x="551948" y="1708336"/>
              <a:ext cx="54000" cy="53632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618289" y="1431392"/>
              <a:ext cx="0" cy="49814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3" name="Group 18432"/>
          <p:cNvGrpSpPr/>
          <p:nvPr/>
        </p:nvGrpSpPr>
        <p:grpSpPr>
          <a:xfrm>
            <a:off x="415599" y="6320128"/>
            <a:ext cx="7862378" cy="61200"/>
            <a:chOff x="415599" y="5942349"/>
            <a:chExt cx="7862378" cy="61200"/>
          </a:xfrm>
        </p:grpSpPr>
        <p:sp>
          <p:nvSpPr>
            <p:cNvPr id="81" name="Right Triangle 80"/>
            <p:cNvSpPr/>
            <p:nvPr/>
          </p:nvSpPr>
          <p:spPr>
            <a:xfrm flipV="1">
              <a:off x="7997313" y="5942349"/>
              <a:ext cx="270000" cy="53632"/>
            </a:xfrm>
            <a:prstGeom prst="rt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Right Triangle 81"/>
            <p:cNvSpPr/>
            <p:nvPr/>
          </p:nvSpPr>
          <p:spPr>
            <a:xfrm flipV="1">
              <a:off x="7989945" y="5949917"/>
              <a:ext cx="54000" cy="53632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415599" y="5942349"/>
              <a:ext cx="7862378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43" name="Freeform 18442"/>
          <p:cNvSpPr/>
          <p:nvPr/>
        </p:nvSpPr>
        <p:spPr>
          <a:xfrm>
            <a:off x="623633" y="1477926"/>
            <a:ext cx="3893244" cy="2913603"/>
          </a:xfrm>
          <a:custGeom>
            <a:avLst/>
            <a:gdLst>
              <a:gd name="connsiteX0" fmla="*/ 3608125 w 3893244"/>
              <a:gd name="connsiteY0" fmla="*/ 0 h 2913603"/>
              <a:gd name="connsiteX1" fmla="*/ 3703818 w 3893244"/>
              <a:gd name="connsiteY1" fmla="*/ 404037 h 2913603"/>
              <a:gd name="connsiteX2" fmla="*/ 3416739 w 3893244"/>
              <a:gd name="connsiteY2" fmla="*/ 1414130 h 2913603"/>
              <a:gd name="connsiteX3" fmla="*/ 3884572 w 3893244"/>
              <a:gd name="connsiteY3" fmla="*/ 2413590 h 2913603"/>
              <a:gd name="connsiteX4" fmla="*/ 2927641 w 3893244"/>
              <a:gd name="connsiteY4" fmla="*/ 2860158 h 2913603"/>
              <a:gd name="connsiteX5" fmla="*/ 2236525 w 3893244"/>
              <a:gd name="connsiteY5" fmla="*/ 2434855 h 2913603"/>
              <a:gd name="connsiteX6" fmla="*/ 949986 w 3893244"/>
              <a:gd name="connsiteY6" fmla="*/ 2551814 h 2913603"/>
              <a:gd name="connsiteX7" fmla="*/ 524683 w 3893244"/>
              <a:gd name="connsiteY7" fmla="*/ 2913321 h 2913603"/>
              <a:gd name="connsiteX8" fmla="*/ 56851 w 3893244"/>
              <a:gd name="connsiteY8" fmla="*/ 2488018 h 2913603"/>
              <a:gd name="connsiteX9" fmla="*/ 24953 w 3893244"/>
              <a:gd name="connsiteY9" fmla="*/ 2434855 h 291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3244" h="2913603">
                <a:moveTo>
                  <a:pt x="3608125" y="0"/>
                </a:moveTo>
                <a:cubicBezTo>
                  <a:pt x="3671920" y="84174"/>
                  <a:pt x="3735716" y="168349"/>
                  <a:pt x="3703818" y="404037"/>
                </a:cubicBezTo>
                <a:cubicBezTo>
                  <a:pt x="3671920" y="639725"/>
                  <a:pt x="3386613" y="1079205"/>
                  <a:pt x="3416739" y="1414130"/>
                </a:cubicBezTo>
                <a:cubicBezTo>
                  <a:pt x="3446865" y="1749055"/>
                  <a:pt x="3966088" y="2172585"/>
                  <a:pt x="3884572" y="2413590"/>
                </a:cubicBezTo>
                <a:cubicBezTo>
                  <a:pt x="3803056" y="2654595"/>
                  <a:pt x="3202315" y="2856614"/>
                  <a:pt x="2927641" y="2860158"/>
                </a:cubicBezTo>
                <a:cubicBezTo>
                  <a:pt x="2652967" y="2863702"/>
                  <a:pt x="2566134" y="2486246"/>
                  <a:pt x="2236525" y="2434855"/>
                </a:cubicBezTo>
                <a:cubicBezTo>
                  <a:pt x="1906916" y="2383464"/>
                  <a:pt x="1235293" y="2472070"/>
                  <a:pt x="949986" y="2551814"/>
                </a:cubicBezTo>
                <a:cubicBezTo>
                  <a:pt x="664679" y="2631558"/>
                  <a:pt x="673539" y="2923954"/>
                  <a:pt x="524683" y="2913321"/>
                </a:cubicBezTo>
                <a:cubicBezTo>
                  <a:pt x="375827" y="2902688"/>
                  <a:pt x="140139" y="2567762"/>
                  <a:pt x="56851" y="2488018"/>
                </a:cubicBezTo>
                <a:cubicBezTo>
                  <a:pt x="-26437" y="2408274"/>
                  <a:pt x="-742" y="2421564"/>
                  <a:pt x="24953" y="24348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445" name="Group 18444"/>
          <p:cNvGrpSpPr/>
          <p:nvPr/>
        </p:nvGrpSpPr>
        <p:grpSpPr>
          <a:xfrm>
            <a:off x="4716016" y="1341008"/>
            <a:ext cx="3327929" cy="2591901"/>
            <a:chOff x="4716016" y="1431392"/>
            <a:chExt cx="3327929" cy="2591901"/>
          </a:xfrm>
        </p:grpSpPr>
        <p:cxnSp>
          <p:nvCxnSpPr>
            <p:cNvPr id="109" name="Straight Connector 108"/>
            <p:cNvCxnSpPr>
              <a:stCxn id="110" idx="3"/>
            </p:cNvCxnSpPr>
            <p:nvPr/>
          </p:nvCxnSpPr>
          <p:spPr>
            <a:xfrm>
              <a:off x="5399216" y="3069501"/>
              <a:ext cx="2644729" cy="0"/>
            </a:xfrm>
            <a:prstGeom prst="line">
              <a:avLst/>
            </a:prstGeom>
            <a:ln w="50800" cmpd="dbl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716016" y="2884835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libri"/>
                </a:rPr>
                <a:t>π</a:t>
              </a:r>
              <a:r>
                <a:rPr lang="en-CA" dirty="0" smtClean="0"/>
                <a:t>(T2)</a:t>
              </a:r>
              <a:endParaRPr lang="en-CA" dirty="0"/>
            </a:p>
          </p:txBody>
        </p:sp>
        <p:grpSp>
          <p:nvGrpSpPr>
            <p:cNvPr id="18435" name="Group 18434"/>
            <p:cNvGrpSpPr/>
            <p:nvPr/>
          </p:nvGrpSpPr>
          <p:grpSpPr>
            <a:xfrm>
              <a:off x="5436096" y="1431392"/>
              <a:ext cx="2345385" cy="2078908"/>
              <a:chOff x="644017" y="1253029"/>
              <a:chExt cx="2345385" cy="207890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02841" y="2166424"/>
                <a:ext cx="1800040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162881" y="1446424"/>
                <a:ext cx="359960" cy="360002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prstDash val="sysDash"/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522841" y="1806426"/>
                <a:ext cx="360040" cy="720000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882881" y="2526426"/>
                <a:ext cx="359960" cy="360000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228193" y="2962605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T5</a:t>
                </a:r>
                <a:endParaRPr lang="en-CA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V="1">
                <a:off x="2242841" y="2166424"/>
                <a:ext cx="360040" cy="720002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575506" y="1829093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T1</a:t>
                </a:r>
                <a:endParaRPr lang="en-CA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5226" y="2405157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T4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477234" y="1469053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T3</a:t>
                </a:r>
                <a:endParaRPr lang="en-CA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4921" y="1253029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T2</a:t>
                </a:r>
                <a:endParaRPr lang="en-CA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802841" y="1446424"/>
                <a:ext cx="360040" cy="720000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prstDash val="sysDash"/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44017" y="2201876"/>
                <a:ext cx="554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chemeClr val="bg1">
                        <a:lumMod val="50000"/>
                      </a:schemeClr>
                    </a:solidFill>
                  </a:rPr>
                  <a:t>(T1)</a:t>
                </a:r>
                <a:endParaRPr lang="en-CA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8444" name="Down Arrow 18443"/>
            <p:cNvSpPr/>
            <p:nvPr/>
          </p:nvSpPr>
          <p:spPr>
            <a:xfrm rot="10800000">
              <a:off x="6554655" y="3429501"/>
              <a:ext cx="395535" cy="59379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446" name="Group 18445"/>
          <p:cNvGrpSpPr/>
          <p:nvPr/>
        </p:nvGrpSpPr>
        <p:grpSpPr>
          <a:xfrm>
            <a:off x="910840" y="4035774"/>
            <a:ext cx="3550946" cy="2201538"/>
            <a:chOff x="910840" y="4126158"/>
            <a:chExt cx="3550946" cy="2201538"/>
          </a:xfrm>
        </p:grpSpPr>
        <p:grpSp>
          <p:nvGrpSpPr>
            <p:cNvPr id="18438" name="Group 18437"/>
            <p:cNvGrpSpPr/>
            <p:nvPr/>
          </p:nvGrpSpPr>
          <p:grpSpPr>
            <a:xfrm>
              <a:off x="910840" y="4126158"/>
              <a:ext cx="2546755" cy="2201538"/>
              <a:chOff x="5448949" y="3963766"/>
              <a:chExt cx="2546755" cy="2201538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V="1">
                <a:off x="6138024" y="5657753"/>
                <a:ext cx="1857680" cy="2"/>
              </a:xfrm>
              <a:prstGeom prst="line">
                <a:avLst/>
              </a:prstGeom>
              <a:ln w="50800" cmpd="dbl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724246" y="4209261"/>
                <a:ext cx="359960" cy="1440000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prstDash val="sysDash"/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6855969" y="5795972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T3</a:t>
                </a:r>
                <a:endParaRPr lang="en-CA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V="1">
                <a:off x="7084206" y="4929261"/>
                <a:ext cx="359960" cy="720000"/>
              </a:xfrm>
              <a:prstGeom prst="line">
                <a:avLst/>
              </a:prstGeom>
              <a:ln w="38100">
                <a:solidFill>
                  <a:schemeClr val="tx2"/>
                </a:solidFill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408094" y="4541639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T4</a:t>
                </a:r>
                <a:endParaRPr lang="en-CA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274118" y="5334045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T1</a:t>
                </a:r>
                <a:endParaRPr lang="en-CA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274118" y="3963766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T2</a:t>
                </a:r>
                <a:endParaRPr lang="en-CA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flipV="1">
                <a:off x="6364286" y="4209261"/>
                <a:ext cx="359960" cy="1080000"/>
              </a:xfrm>
              <a:prstGeom prst="line">
                <a:avLst/>
              </a:prstGeom>
              <a:ln w="38100">
                <a:solidFill>
                  <a:schemeClr val="accent6"/>
                </a:solidFill>
                <a:prstDash val="sysDash"/>
                <a:headEnd type="stealth" w="lg" len="lg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5448949" y="5470109"/>
                <a:ext cx="683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libri"/>
                  </a:rPr>
                  <a:t>π</a:t>
                </a:r>
                <a:r>
                  <a:rPr lang="en-CA" dirty="0" smtClean="0"/>
                  <a:t>(T2)</a:t>
                </a:r>
                <a:endParaRPr lang="en-CA" dirty="0"/>
              </a:p>
            </p:txBody>
          </p:sp>
        </p:grpSp>
        <p:sp>
          <p:nvSpPr>
            <p:cNvPr id="117" name="Down Arrow 116"/>
            <p:cNvSpPr/>
            <p:nvPr/>
          </p:nvSpPr>
          <p:spPr>
            <a:xfrm rot="5400000">
              <a:off x="3967122" y="4984991"/>
              <a:ext cx="395535" cy="59379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448" name="Group 18447"/>
          <p:cNvGrpSpPr/>
          <p:nvPr/>
        </p:nvGrpSpPr>
        <p:grpSpPr>
          <a:xfrm>
            <a:off x="4644008" y="3554640"/>
            <a:ext cx="3816424" cy="2763972"/>
            <a:chOff x="4644008" y="3554640"/>
            <a:chExt cx="3816424" cy="2763972"/>
          </a:xfrm>
        </p:grpSpPr>
        <p:pic>
          <p:nvPicPr>
            <p:cNvPr id="2051" name="Picture 3" descr="C:\Users\Ryan\AppData\Local\Microsoft\Windows\Temporary Internet Files\Content.IE5\7RAA76Z6\3607882912_b8b9b64756_z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3554640"/>
              <a:ext cx="612523" cy="612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5942495" y="4269641"/>
              <a:ext cx="359960" cy="36000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loud 21"/>
            <p:cNvSpPr/>
            <p:nvPr/>
          </p:nvSpPr>
          <p:spPr>
            <a:xfrm rot="833965">
              <a:off x="5958838" y="4298098"/>
              <a:ext cx="1981324" cy="163280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582455" y="4989641"/>
              <a:ext cx="1106441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474535" y="4076246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CA" dirty="0" smtClean="0"/>
                <a:t>T2</a:t>
              </a:r>
              <a:endParaRPr lang="en-CA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5582455" y="4269641"/>
              <a:ext cx="360040" cy="720000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23631" y="5025093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T1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54655" y="4809069"/>
              <a:ext cx="71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??</a:t>
              </a:r>
              <a:endParaRPr lang="en-CA" dirty="0"/>
            </a:p>
          </p:txBody>
        </p:sp>
        <p:cxnSp>
          <p:nvCxnSpPr>
            <p:cNvPr id="29" name="Straight Connector 28"/>
            <p:cNvCxnSpPr>
              <a:stCxn id="30" idx="3"/>
            </p:cNvCxnSpPr>
            <p:nvPr/>
          </p:nvCxnSpPr>
          <p:spPr>
            <a:xfrm>
              <a:off x="5327208" y="5709641"/>
              <a:ext cx="2701176" cy="6306"/>
            </a:xfrm>
            <a:prstGeom prst="line">
              <a:avLst/>
            </a:prstGeom>
            <a:ln w="50800" cmpd="dbl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44008" y="5524975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alibri"/>
                </a:rPr>
                <a:t>π</a:t>
              </a:r>
              <a:r>
                <a:rPr lang="en-CA" dirty="0" smtClean="0"/>
                <a:t>(T2)</a:t>
              </a:r>
              <a:endParaRPr lang="en-CA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09208" y="5949280"/>
              <a:ext cx="3351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8775" indent="-358775" algn="ctr"/>
              <a:r>
                <a:rPr lang="en-CA" b="1" dirty="0" smtClean="0">
                  <a:solidFill>
                    <a:srgbClr val="C00000"/>
                  </a:solidFill>
                </a:rPr>
                <a:t>Exclusion </a:t>
              </a:r>
              <a:r>
                <a:rPr lang="en-CA" b="1" dirty="0" smtClean="0">
                  <a:solidFill>
                    <a:srgbClr val="C00000"/>
                  </a:solidFill>
                </a:rPr>
                <a:t>window </a:t>
              </a:r>
              <a:r>
                <a:rPr lang="en-CA" b="1" dirty="0" smtClean="0">
                  <a:solidFill>
                    <a:srgbClr val="C00000"/>
                  </a:solidFill>
                </a:rPr>
                <a:t> violation</a:t>
              </a:r>
              <a:endParaRPr lang="en-CA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Calibri" pitchFamily="34" charset="0"/>
              </a:rPr>
              <a:t>Evaluation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vert="horz">
            <a:normAutofit/>
          </a:bodyPr>
          <a:lstStyle/>
          <a:p>
            <a:pPr>
              <a:defRPr/>
            </a:pPr>
            <a:r>
              <a:rPr lang="en-US" dirty="0" smtClean="0"/>
              <a:t>System</a:t>
            </a:r>
          </a:p>
          <a:p>
            <a:pPr lvl="1">
              <a:defRPr/>
            </a:pPr>
            <a:r>
              <a:rPr lang="en-US" dirty="0" smtClean="0"/>
              <a:t>4 x 6-core Xeon @ 1.8GHz, 64GB DRAM</a:t>
            </a:r>
          </a:p>
          <a:p>
            <a:pPr lvl="1">
              <a:defRPr/>
            </a:pPr>
            <a:r>
              <a:rPr lang="en-US" dirty="0" smtClean="0"/>
              <a:t>A variant of Silo* that supports SI and RC</a:t>
            </a:r>
          </a:p>
          <a:p>
            <a:pPr lvl="1">
              <a:defRPr/>
            </a:pPr>
            <a:r>
              <a:rPr lang="en-US" dirty="0" smtClean="0"/>
              <a:t>TPC-C w/ random </a:t>
            </a:r>
            <a:r>
              <a:rPr lang="en-US" dirty="0"/>
              <a:t>warehouse </a:t>
            </a:r>
            <a:r>
              <a:rPr lang="en-US" dirty="0" smtClean="0"/>
              <a:t>selection</a:t>
            </a:r>
          </a:p>
          <a:p>
            <a:pPr lvl="1">
              <a:defRPr/>
            </a:pPr>
            <a:r>
              <a:rPr lang="en-US" dirty="0"/>
              <a:t>RC, SI, OCC (</a:t>
            </a:r>
            <a:r>
              <a:rPr lang="en-US" dirty="0" smtClean="0"/>
              <a:t>Silo), </a:t>
            </a:r>
            <a:r>
              <a:rPr lang="en-US" dirty="0"/>
              <a:t>SSI, {SI, RC} + </a:t>
            </a:r>
            <a:r>
              <a:rPr lang="en-US" dirty="0" smtClean="0"/>
              <a:t>SSN</a:t>
            </a:r>
          </a:p>
          <a:p>
            <a:pPr marL="342900" lvl="1" indent="-342900">
              <a:defRPr/>
            </a:pPr>
            <a:r>
              <a:rPr lang="en-US" sz="3200" dirty="0" smtClean="0">
                <a:ea typeface="+mn-ea"/>
              </a:rPr>
              <a:t>What to test</a:t>
            </a:r>
          </a:p>
          <a:p>
            <a:pPr lvl="1">
              <a:defRPr/>
            </a:pPr>
            <a:r>
              <a:rPr lang="en-US" dirty="0" smtClean="0"/>
              <a:t>General performance/scalability</a:t>
            </a:r>
          </a:p>
          <a:p>
            <a:pPr lvl="1">
              <a:defRPr/>
            </a:pPr>
            <a:r>
              <a:rPr lang="en-US" dirty="0" smtClean="0"/>
              <a:t>Fairness for updates vs. reads</a:t>
            </a:r>
            <a:endParaRPr lang="en-US" dirty="0"/>
          </a:p>
          <a:p>
            <a:pPr lvl="1">
              <a:defRPr/>
            </a:pPr>
            <a:r>
              <a:rPr lang="en-US" dirty="0"/>
              <a:t>Robustness </a:t>
            </a:r>
            <a:r>
              <a:rPr lang="en-US" dirty="0" smtClean="0"/>
              <a:t>under retries</a:t>
            </a:r>
            <a:endParaRPr lang="en-US" sz="3200" dirty="0" smtClean="0">
              <a:ea typeface="+mn-ea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12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6" name="Vertical Text Placeholder 2"/>
          <p:cNvSpPr txBox="1">
            <a:spLocks/>
          </p:cNvSpPr>
          <p:nvPr/>
        </p:nvSpPr>
        <p:spPr bwMode="auto">
          <a:xfrm>
            <a:off x="179388" y="6319836"/>
            <a:ext cx="865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altLang="zh-CN" sz="2000" b="0" kern="0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* </a:t>
            </a:r>
            <a:r>
              <a:rPr lang="en-US" altLang="zh-CN" sz="2000" b="0" kern="0" dirty="0" err="1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Tu</a:t>
            </a:r>
            <a:r>
              <a:rPr lang="en-US" altLang="zh-CN" sz="2000" b="0" kern="0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 </a:t>
            </a:r>
            <a:r>
              <a:rPr lang="fr-FR" sz="2000" b="0" kern="0" dirty="0" smtClean="0">
                <a:solidFill>
                  <a:schemeClr val="bg1">
                    <a:lumMod val="50000"/>
                  </a:schemeClr>
                </a:solidFill>
              </a:rPr>
              <a:t>et al, </a:t>
            </a:r>
            <a:r>
              <a:rPr lang="en-US" altLang="zh-CN" sz="2000" b="0" kern="0" dirty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“Speedy transactions in multicore in-memory databases</a:t>
            </a:r>
            <a:r>
              <a:rPr lang="en-US" altLang="zh-CN" sz="2000" b="0" kern="0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”, </a:t>
            </a:r>
            <a:r>
              <a:rPr lang="en-US" altLang="zh-CN" sz="2000" b="0" i="1" kern="0" dirty="0" smtClean="0">
                <a:solidFill>
                  <a:schemeClr val="bg1">
                    <a:lumMod val="50000"/>
                  </a:schemeClr>
                </a:solidFill>
                <a:ea typeface="Calibri" pitchFamily="34" charset="0"/>
                <a:sym typeface="Wingdings" pitchFamily="2" charset="2"/>
              </a:rPr>
              <a:t>SOSP`13</a:t>
            </a:r>
            <a:endParaRPr lang="en-US" altLang="zh-CN" sz="1800" b="0" i="1" kern="0" dirty="0">
              <a:solidFill>
                <a:schemeClr val="bg1">
                  <a:lumMod val="50000"/>
                </a:schemeClr>
              </a:solidFill>
              <a:ea typeface="Calibri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264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:\tpcc-contention-mix-commi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1200"/>
            <a:ext cx="5979800" cy="411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>
                <a:ea typeface="Calibri" pitchFamily="34" charset="0"/>
              </a:rPr>
              <a:t>SSN performs well</a:t>
            </a:r>
            <a:endParaRPr lang="en-US" altLang="en-US" dirty="0" smtClean="0">
              <a:ea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13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18" name="Vertical Text Placeholder 2"/>
          <p:cNvSpPr>
            <a:spLocks noGrp="1"/>
          </p:cNvSpPr>
          <p:nvPr>
            <p:ph type="body" orient="vert" idx="4294967295"/>
          </p:nvPr>
        </p:nvSpPr>
        <p:spPr>
          <a:xfrm>
            <a:off x="452264" y="1558925"/>
            <a:ext cx="2895600" cy="574675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Higher is better</a:t>
            </a:r>
            <a:endParaRPr lang="en-US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 rot="4922862">
            <a:off x="5164400" y="4195154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2599" y="4661651"/>
            <a:ext cx="740863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2393915"/>
            <a:ext cx="950615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</a:t>
            </a:r>
            <a:endParaRPr lang="en-US" altLang="zh-CN" sz="32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2297316">
            <a:off x="4541972" y="2601966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2084" t="26867" r="88333" b="67778"/>
          <a:stretch/>
        </p:blipFill>
        <p:spPr>
          <a:xfrm>
            <a:off x="6706676" y="2047339"/>
            <a:ext cx="1249700" cy="39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34167" t="26755" r="52500" b="67778"/>
          <a:stretch/>
        </p:blipFill>
        <p:spPr>
          <a:xfrm>
            <a:off x="6630475" y="3284984"/>
            <a:ext cx="1703106" cy="392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8334" t="26718" r="70833" b="67778"/>
          <a:stretch/>
        </p:blipFill>
        <p:spPr>
          <a:xfrm>
            <a:off x="6688533" y="2636912"/>
            <a:ext cx="1374042" cy="392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67084" t="26794" r="17500" b="67778"/>
          <a:stretch/>
        </p:blipFill>
        <p:spPr>
          <a:xfrm>
            <a:off x="6706675" y="3972304"/>
            <a:ext cx="1983266" cy="392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47917" t="26833" r="35416" b="67778"/>
          <a:stretch/>
        </p:blipFill>
        <p:spPr>
          <a:xfrm>
            <a:off x="6630476" y="4620376"/>
            <a:ext cx="2159478" cy="392800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04800" y="5983560"/>
            <a:ext cx="7867600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 Low implementation overhead</a:t>
            </a:r>
            <a:endParaRPr lang="en-US" altLang="zh-CN" sz="28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tpcc-contention-mix-abo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4" y="1612736"/>
            <a:ext cx="5974080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Calibri" pitchFamily="34" charset="0"/>
              </a:rPr>
              <a:t>SSN has low abort rate</a:t>
            </a:r>
            <a:endParaRPr lang="en-US" altLang="en-US" dirty="0">
              <a:ea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14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idx="4294967295"/>
          </p:nvPr>
        </p:nvSpPr>
        <p:spPr>
          <a:xfrm>
            <a:off x="467544" y="1268760"/>
            <a:ext cx="2895600" cy="574675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Lower is better</a:t>
            </a:r>
            <a:endParaRPr lang="en-US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088365" y="2681681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10092" y="2536875"/>
            <a:ext cx="929669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6088365" y="3679875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0092" y="3527475"/>
            <a:ext cx="2052908" cy="1514261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SI (higher) </a:t>
            </a:r>
          </a:p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and</a:t>
            </a:r>
          </a:p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RC/SI+SSN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6102261" y="2114945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23988" y="1970139"/>
            <a:ext cx="929669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04800" y="5983560"/>
            <a:ext cx="7867600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SSN allows more valid schedules than SSI </a:t>
            </a: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or OCC</a:t>
            </a:r>
            <a:endParaRPr lang="en-US" altLang="zh-CN" sz="28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tpcc-contention-mix-retry-commi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5974080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SSN provides “safe</a:t>
            </a:r>
            <a:r>
              <a:rPr lang="en-US" sz="4000" dirty="0" smtClean="0"/>
              <a:t> retry”</a:t>
            </a:r>
            <a:endParaRPr lang="en-US" sz="40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15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42731" y="3962400"/>
            <a:ext cx="929669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6172201" y="1971461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00189" y="1828800"/>
            <a:ext cx="2052908" cy="1514261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SI (highest) </a:t>
            </a:r>
          </a:p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and</a:t>
            </a:r>
          </a:p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RC/SI+SSN</a:t>
            </a:r>
          </a:p>
        </p:txBody>
      </p:sp>
      <p:sp>
        <p:nvSpPr>
          <p:cNvPr id="12" name="Right Arrow 11"/>
          <p:cNvSpPr/>
          <p:nvPr/>
        </p:nvSpPr>
        <p:spPr bwMode="auto">
          <a:xfrm rot="1366223">
            <a:off x="6221415" y="3352606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47186" y="3352800"/>
            <a:ext cx="696614" cy="627864"/>
          </a:xfrm>
          <a:prstGeom prst="rect">
            <a:avLst/>
          </a:prstGeom>
          <a:noFill/>
        </p:spPr>
        <p:txBody>
          <a:bodyPr wrap="squar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 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6237193" y="4114800"/>
            <a:ext cx="4572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Vertical Text Placeholder 2"/>
          <p:cNvSpPr txBox="1">
            <a:spLocks/>
          </p:cNvSpPr>
          <p:nvPr/>
        </p:nvSpPr>
        <p:spPr bwMode="auto">
          <a:xfrm>
            <a:off x="1828800" y="1447800"/>
            <a:ext cx="2895601" cy="57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62958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b="1" i="1" kern="0" smtClean="0">
                <a:solidFill>
                  <a:srgbClr val="C00000"/>
                </a:solidFill>
              </a:rPr>
              <a:t>Higher is better</a:t>
            </a:r>
            <a:endParaRPr lang="en-US" b="1" i="1" kern="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SSN is fair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16</a:t>
            </a:fld>
            <a:endParaRPr lang="en-CA"/>
          </a:p>
        </p:txBody>
      </p:sp>
      <p:pic>
        <p:nvPicPr>
          <p:cNvPr id="4098" name="Picture 2" descr="C:\Users\Ryan\AppData\Roaming\Skype\My Skype Received Files\tpcc-contention-breakdown-24.e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39" y="2204864"/>
            <a:ext cx="828092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2555776" y="3573016"/>
            <a:ext cx="720080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300569" y="3356992"/>
            <a:ext cx="720080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Callout 9"/>
          <p:cNvSpPr/>
          <p:nvPr/>
        </p:nvSpPr>
        <p:spPr bwMode="auto">
          <a:xfrm>
            <a:off x="3471679" y="1263958"/>
            <a:ext cx="2200640" cy="1156930"/>
          </a:xfrm>
          <a:prstGeom prst="wedgeEllipseCallout">
            <a:avLst>
              <a:gd name="adj1" fmla="val -29655"/>
              <a:gd name="adj2" fmla="val 144253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SSI starves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writers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899592" y="1196752"/>
            <a:ext cx="2200640" cy="1152128"/>
          </a:xfrm>
          <a:prstGeom prst="wedgeEllipseCallout">
            <a:avLst>
              <a:gd name="adj1" fmla="val 30256"/>
              <a:gd name="adj2" fmla="val 161966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OCC starves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readers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Oval Callout 11"/>
          <p:cNvSpPr/>
          <p:nvPr/>
        </p:nvSpPr>
        <p:spPr bwMode="auto">
          <a:xfrm>
            <a:off x="5940152" y="1263958"/>
            <a:ext cx="2376264" cy="1300946"/>
          </a:xfrm>
          <a:prstGeom prst="wedgeEllipseCallout">
            <a:avLst>
              <a:gd name="adj1" fmla="val -43973"/>
              <a:gd name="adj2" fmla="val 155695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SSN fair to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both R &amp; W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684" y="6093296"/>
            <a:ext cx="55086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   OCC    SSI      SI   SI+SSN RC+SSN</a:t>
            </a:r>
            <a:endParaRPr lang="en-CA" sz="2400" dirty="0"/>
          </a:p>
        </p:txBody>
      </p:sp>
      <p:sp>
        <p:nvSpPr>
          <p:cNvPr id="16" name="Oval 15"/>
          <p:cNvSpPr/>
          <p:nvPr/>
        </p:nvSpPr>
        <p:spPr>
          <a:xfrm>
            <a:off x="4616070" y="3861048"/>
            <a:ext cx="1684121" cy="5760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5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Calibri" pitchFamily="34" charset="0"/>
              </a:rPr>
              <a:t>Conclusion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447801"/>
            <a:ext cx="8812212" cy="3672824"/>
          </a:xfrm>
        </p:spPr>
        <p:txBody>
          <a:bodyPr vert="horz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Modern HW </a:t>
            </a:r>
            <a:r>
              <a:rPr lang="en-US" dirty="0" smtClean="0"/>
              <a:t>puts </a:t>
            </a:r>
            <a:r>
              <a:rPr lang="en-US" dirty="0" smtClean="0"/>
              <a:t>more pressure on CC</a:t>
            </a:r>
          </a:p>
          <a:p>
            <a:pPr lvl="1">
              <a:defRPr/>
            </a:pPr>
            <a:r>
              <a:rPr lang="en-US" dirty="0" smtClean="0"/>
              <a:t>No tolerance for CC with “heavy touch”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Serializability becomes even harder</a:t>
            </a:r>
          </a:p>
          <a:p>
            <a:pPr>
              <a:defRPr/>
            </a:pPr>
            <a:r>
              <a:rPr lang="en-US" dirty="0" smtClean="0"/>
              <a:t>Serial safety net – a cheap certifier</a:t>
            </a:r>
          </a:p>
          <a:p>
            <a:pPr lvl="1">
              <a:defRPr/>
            </a:pPr>
            <a:r>
              <a:rPr lang="en-US" dirty="0" smtClean="0"/>
              <a:t>Serializable</a:t>
            </a:r>
          </a:p>
          <a:p>
            <a:pPr lvl="1">
              <a:defRPr/>
            </a:pPr>
            <a:r>
              <a:rPr lang="en-US" dirty="0" smtClean="0"/>
              <a:t>Compatible with various CC schemes</a:t>
            </a:r>
          </a:p>
          <a:p>
            <a:pPr lvl="1">
              <a:defRPr/>
            </a:pPr>
            <a:r>
              <a:rPr lang="en-US" dirty="0" smtClean="0"/>
              <a:t>Lightweight and balanced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17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5196825"/>
            <a:ext cx="9144000" cy="12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Formal proofs (+ more details) in our paper</a:t>
            </a:r>
            <a:endParaRPr kumimoji="0" lang="en-US" altLang="en-US" sz="2800" b="1" i="1" u="none" strike="noStrike" kern="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>
              <a:spcAft>
                <a:spcPts val="300"/>
              </a:spcAft>
              <a:defRPr/>
            </a:pPr>
            <a:endParaRPr lang="en-US" altLang="en-US" sz="300" b="0" kern="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683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rIns="0"/>
          <a:lstStyle/>
          <a:p>
            <a:r>
              <a:rPr lang="en-US" altLang="en-US" i="1" dirty="0" smtClean="0">
                <a:ea typeface="Calibri" pitchFamily="34" charset="0"/>
              </a:rPr>
              <a:t>Modern HW: </a:t>
            </a:r>
            <a:r>
              <a:rPr lang="en-US" altLang="en-US" i="1" dirty="0" smtClean="0">
                <a:ea typeface="Calibri" pitchFamily="34" charset="0"/>
              </a:rPr>
              <a:t>CPU on critical </a:t>
            </a:r>
            <a:r>
              <a:rPr lang="en-US" altLang="en-US" i="1" dirty="0" smtClean="0">
                <a:ea typeface="Calibri" pitchFamily="34" charset="0"/>
              </a:rPr>
              <a:t>path</a:t>
            </a:r>
            <a:endParaRPr lang="en-US" altLang="en-US" i="1" dirty="0" smtClean="0">
              <a:solidFill>
                <a:srgbClr val="C00000"/>
              </a:solidFill>
              <a:ea typeface="Calibri" pitchFamily="34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7CEFF0B-BE96-43AC-97D4-D327BC2C819F}" type="slidenum">
              <a:rPr lang="en-US" altLang="en-US" b="0"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 alt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Vertical Text Placeholder 2"/>
          <p:cNvSpPr txBox="1">
            <a:spLocks/>
          </p:cNvSpPr>
          <p:nvPr/>
        </p:nvSpPr>
        <p:spPr bwMode="auto">
          <a:xfrm>
            <a:off x="179388" y="4431030"/>
            <a:ext cx="4240212" cy="212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Low parallelism</a:t>
            </a:r>
          </a:p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3541713" algn="l"/>
              </a:tabLst>
              <a:defRPr/>
            </a:pP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Focus</a:t>
            </a: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: hide I/O </a:t>
            </a:r>
            <a:r>
              <a:rPr lang="en-US" altLang="zh-CN" sz="3200" b="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stalls</a:t>
            </a:r>
            <a:endParaRPr lang="en-US" altLang="zh-CN" sz="3200" b="0" kern="0" dirty="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137410"/>
            <a:ext cx="4006374" cy="20836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endParaRPr lang="en-US" sz="2800" b="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4800" y="1445669"/>
            <a:ext cx="400637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Classic DBMS</a:t>
            </a:r>
            <a:endParaRPr lang="en-US" altLang="zh-CN" sz="32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39640" y="1430528"/>
            <a:ext cx="41148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Modern DBMS</a:t>
            </a:r>
            <a:endParaRPr lang="en-US" altLang="zh-CN" sz="32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39640" y="2137410"/>
            <a:ext cx="4114800" cy="20836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marL="0" lvl="1" algn="r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altLang="zh-CN" sz="28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52320" y="2535425"/>
            <a:ext cx="1264918" cy="824467"/>
            <a:chOff x="5189222" y="2266110"/>
            <a:chExt cx="1264918" cy="824467"/>
          </a:xfrm>
        </p:grpSpPr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 rot="10800000">
              <a:off x="5364481" y="230505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Freeform 5"/>
            <p:cNvSpPr>
              <a:spLocks noChangeArrowheads="1"/>
            </p:cNvSpPr>
            <p:nvPr/>
          </p:nvSpPr>
          <p:spPr bwMode="auto">
            <a:xfrm rot="10800000">
              <a:off x="6134100" y="230505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Freeform 5"/>
            <p:cNvSpPr>
              <a:spLocks noChangeArrowheads="1"/>
            </p:cNvSpPr>
            <p:nvPr/>
          </p:nvSpPr>
          <p:spPr bwMode="auto">
            <a:xfrm rot="10800000">
              <a:off x="5585460" y="239649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" name="Freeform 5"/>
            <p:cNvSpPr>
              <a:spLocks noChangeArrowheads="1"/>
            </p:cNvSpPr>
            <p:nvPr/>
          </p:nvSpPr>
          <p:spPr bwMode="auto">
            <a:xfrm rot="10800000">
              <a:off x="5844540" y="2541937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Freeform 6"/>
            <p:cNvSpPr>
              <a:spLocks noChangeArrowheads="1"/>
            </p:cNvSpPr>
            <p:nvPr/>
          </p:nvSpPr>
          <p:spPr bwMode="auto">
            <a:xfrm rot="10800000">
              <a:off x="6362700" y="2410051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Freeform 6"/>
            <p:cNvSpPr>
              <a:spLocks noChangeArrowheads="1"/>
            </p:cNvSpPr>
            <p:nvPr/>
          </p:nvSpPr>
          <p:spPr bwMode="auto">
            <a:xfrm rot="10800000">
              <a:off x="5844540" y="2291715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Freeform 4"/>
            <p:cNvSpPr>
              <a:spLocks noChangeArrowheads="1"/>
            </p:cNvSpPr>
            <p:nvPr/>
          </p:nvSpPr>
          <p:spPr bwMode="auto">
            <a:xfrm rot="10800000">
              <a:off x="5905501" y="226611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Freeform 4"/>
            <p:cNvSpPr>
              <a:spLocks noChangeArrowheads="1"/>
            </p:cNvSpPr>
            <p:nvPr/>
          </p:nvSpPr>
          <p:spPr bwMode="auto">
            <a:xfrm rot="10800000">
              <a:off x="5516881" y="227457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Freeform 5"/>
            <p:cNvSpPr>
              <a:spLocks noChangeArrowheads="1"/>
            </p:cNvSpPr>
            <p:nvPr/>
          </p:nvSpPr>
          <p:spPr bwMode="auto">
            <a:xfrm rot="10800000">
              <a:off x="6233160" y="2426970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Freeform 6"/>
            <p:cNvSpPr>
              <a:spLocks noChangeArrowheads="1"/>
            </p:cNvSpPr>
            <p:nvPr/>
          </p:nvSpPr>
          <p:spPr bwMode="auto">
            <a:xfrm rot="10800000">
              <a:off x="6050280" y="2435257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Freeform 5"/>
            <p:cNvSpPr>
              <a:spLocks noChangeArrowheads="1"/>
            </p:cNvSpPr>
            <p:nvPr/>
          </p:nvSpPr>
          <p:spPr bwMode="auto">
            <a:xfrm rot="10800000">
              <a:off x="6301740" y="2511456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Freeform 4"/>
            <p:cNvSpPr>
              <a:spLocks noChangeArrowheads="1"/>
            </p:cNvSpPr>
            <p:nvPr/>
          </p:nvSpPr>
          <p:spPr bwMode="auto">
            <a:xfrm rot="10800000">
              <a:off x="6004560" y="2496217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 rot="10800000">
              <a:off x="5189222" y="2427181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" name="Freeform 5"/>
            <p:cNvSpPr>
              <a:spLocks noChangeArrowheads="1"/>
            </p:cNvSpPr>
            <p:nvPr/>
          </p:nvSpPr>
          <p:spPr bwMode="auto">
            <a:xfrm rot="10800000">
              <a:off x="5410201" y="2518621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 rot="10800000">
              <a:off x="5669281" y="2413846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Freeform 4"/>
            <p:cNvSpPr>
              <a:spLocks noChangeArrowheads="1"/>
            </p:cNvSpPr>
            <p:nvPr/>
          </p:nvSpPr>
          <p:spPr bwMode="auto">
            <a:xfrm rot="10800000">
              <a:off x="5730242" y="2388241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Freeform 4"/>
            <p:cNvSpPr>
              <a:spLocks noChangeArrowheads="1"/>
            </p:cNvSpPr>
            <p:nvPr/>
          </p:nvSpPr>
          <p:spPr bwMode="auto">
            <a:xfrm rot="10800000">
              <a:off x="5341622" y="2396701"/>
              <a:ext cx="91440" cy="548640"/>
            </a:xfrm>
            <a:custGeom>
              <a:avLst/>
              <a:gdLst>
                <a:gd name="T0" fmla="*/ 163565 w 234156"/>
                <a:gd name="T1" fmla="*/ 0 h 1233487"/>
                <a:gd name="T2" fmla="*/ 2749 w 234156"/>
                <a:gd name="T3" fmla="*/ 62654 h 1233487"/>
                <a:gd name="T4" fmla="*/ 180058 w 234156"/>
                <a:gd name="T5" fmla="*/ 116953 h 1233487"/>
                <a:gd name="T6" fmla="*/ 10997 w 234156"/>
                <a:gd name="T7" fmla="*/ 171252 h 1233487"/>
                <a:gd name="T8" fmla="*/ 184181 w 234156"/>
                <a:gd name="T9" fmla="*/ 221376 h 1233487"/>
                <a:gd name="T10" fmla="*/ 2749 w 234156"/>
                <a:gd name="T11" fmla="*/ 268714 h 1233487"/>
                <a:gd name="T12" fmla="*/ 200674 w 234156"/>
                <a:gd name="T13" fmla="*/ 317444 h 1233487"/>
                <a:gd name="T14" fmla="*/ 15120 w 234156"/>
                <a:gd name="T15" fmla="*/ 360606 h 12334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156"/>
                <a:gd name="T25" fmla="*/ 0 h 1233487"/>
                <a:gd name="T26" fmla="*/ 234156 w 234156"/>
                <a:gd name="T27" fmla="*/ 1233487 h 12334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156" h="1233487">
                  <a:moveTo>
                    <a:pt x="188913" y="0"/>
                  </a:moveTo>
                  <a:cubicBezTo>
                    <a:pt x="94456" y="73818"/>
                    <a:pt x="0" y="147637"/>
                    <a:pt x="3175" y="214312"/>
                  </a:cubicBezTo>
                  <a:cubicBezTo>
                    <a:pt x="6350" y="280987"/>
                    <a:pt x="206376" y="338138"/>
                    <a:pt x="207963" y="400050"/>
                  </a:cubicBezTo>
                  <a:cubicBezTo>
                    <a:pt x="209550" y="461962"/>
                    <a:pt x="11906" y="526256"/>
                    <a:pt x="12700" y="585787"/>
                  </a:cubicBezTo>
                  <a:cubicBezTo>
                    <a:pt x="13494" y="645318"/>
                    <a:pt x="214312" y="701675"/>
                    <a:pt x="212725" y="757237"/>
                  </a:cubicBezTo>
                  <a:cubicBezTo>
                    <a:pt x="211138" y="812799"/>
                    <a:pt x="0" y="864393"/>
                    <a:pt x="3175" y="919162"/>
                  </a:cubicBezTo>
                  <a:cubicBezTo>
                    <a:pt x="6350" y="973931"/>
                    <a:pt x="229394" y="1033463"/>
                    <a:pt x="231775" y="1085850"/>
                  </a:cubicBezTo>
                  <a:cubicBezTo>
                    <a:pt x="234156" y="1138237"/>
                    <a:pt x="125809" y="1185862"/>
                    <a:pt x="17463" y="123348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en-US" alt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7" name="Vertical Text Placeholder 2"/>
          <p:cNvSpPr txBox="1">
            <a:spLocks/>
          </p:cNvSpPr>
          <p:nvPr/>
        </p:nvSpPr>
        <p:spPr bwMode="auto">
          <a:xfrm>
            <a:off x="4739640" y="4431030"/>
            <a:ext cx="4296856" cy="212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zh-CN" sz="32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High parallelism</a:t>
            </a:r>
          </a:p>
          <a:p>
            <a:pPr marL="342900" lvl="1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zh-CN" sz="3200" kern="0" dirty="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Focus: minimize cycles</a:t>
            </a:r>
            <a:endParaRPr kumimoji="0" lang="en-US" altLang="zh-CN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304800" y="5791200"/>
            <a:ext cx="8534400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6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Main-memory OLTP: more pressure on CC</a:t>
            </a:r>
            <a:endParaRPr lang="en-US" altLang="zh-CN" sz="36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  <p:grpSp>
        <p:nvGrpSpPr>
          <p:cNvPr id="105" name="Group 17"/>
          <p:cNvGrpSpPr>
            <a:grpSpLocks/>
          </p:cNvGrpSpPr>
          <p:nvPr/>
        </p:nvGrpSpPr>
        <p:grpSpPr bwMode="auto">
          <a:xfrm>
            <a:off x="742306" y="3067444"/>
            <a:ext cx="288925" cy="384175"/>
            <a:chOff x="915" y="848"/>
            <a:chExt cx="182" cy="242"/>
          </a:xfrm>
        </p:grpSpPr>
        <p:sp>
          <p:nvSpPr>
            <p:cNvPr id="106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7" name="Group 17"/>
          <p:cNvGrpSpPr>
            <a:grpSpLocks/>
          </p:cNvGrpSpPr>
          <p:nvPr/>
        </p:nvGrpSpPr>
        <p:grpSpPr bwMode="auto">
          <a:xfrm>
            <a:off x="941618" y="2426970"/>
            <a:ext cx="288925" cy="384175"/>
            <a:chOff x="915" y="848"/>
            <a:chExt cx="182" cy="242"/>
          </a:xfrm>
        </p:grpSpPr>
        <p:sp>
          <p:nvSpPr>
            <p:cNvPr id="88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69" name="Group 17"/>
          <p:cNvGrpSpPr>
            <a:grpSpLocks/>
          </p:cNvGrpSpPr>
          <p:nvPr/>
        </p:nvGrpSpPr>
        <p:grpSpPr bwMode="auto">
          <a:xfrm>
            <a:off x="683568" y="2533650"/>
            <a:ext cx="288925" cy="384175"/>
            <a:chOff x="915" y="848"/>
            <a:chExt cx="182" cy="242"/>
          </a:xfrm>
        </p:grpSpPr>
        <p:sp>
          <p:nvSpPr>
            <p:cNvPr id="70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75" name="Group 17"/>
          <p:cNvGrpSpPr>
            <a:grpSpLocks/>
          </p:cNvGrpSpPr>
          <p:nvPr/>
        </p:nvGrpSpPr>
        <p:grpSpPr bwMode="auto">
          <a:xfrm>
            <a:off x="1043608" y="2725737"/>
            <a:ext cx="288925" cy="384175"/>
            <a:chOff x="915" y="848"/>
            <a:chExt cx="182" cy="242"/>
          </a:xfrm>
        </p:grpSpPr>
        <p:sp>
          <p:nvSpPr>
            <p:cNvPr id="76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7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9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1" name="Group 17"/>
          <p:cNvGrpSpPr>
            <a:grpSpLocks/>
          </p:cNvGrpSpPr>
          <p:nvPr/>
        </p:nvGrpSpPr>
        <p:grpSpPr bwMode="auto">
          <a:xfrm>
            <a:off x="835646" y="2829210"/>
            <a:ext cx="288925" cy="384175"/>
            <a:chOff x="915" y="848"/>
            <a:chExt cx="182" cy="242"/>
          </a:xfrm>
        </p:grpSpPr>
        <p:sp>
          <p:nvSpPr>
            <p:cNvPr id="82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625333" y="2798451"/>
            <a:ext cx="288925" cy="384175"/>
            <a:chOff x="915" y="848"/>
            <a:chExt cx="182" cy="242"/>
          </a:xfrm>
        </p:grpSpPr>
        <p:sp>
          <p:nvSpPr>
            <p:cNvPr id="94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99" name="Group 17"/>
          <p:cNvGrpSpPr>
            <a:grpSpLocks/>
          </p:cNvGrpSpPr>
          <p:nvPr/>
        </p:nvGrpSpPr>
        <p:grpSpPr bwMode="auto">
          <a:xfrm>
            <a:off x="1022581" y="2975717"/>
            <a:ext cx="288925" cy="384175"/>
            <a:chOff x="915" y="848"/>
            <a:chExt cx="182" cy="242"/>
          </a:xfrm>
        </p:grpSpPr>
        <p:sp>
          <p:nvSpPr>
            <p:cNvPr id="100" name="Freeform 12"/>
            <p:cNvSpPr>
              <a:spLocks noEditPoints="1"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6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  <a:gd name="T70" fmla="*/ 51 w 182"/>
                <a:gd name="T71" fmla="*/ 58 h 242"/>
                <a:gd name="T72" fmla="*/ 53 w 182"/>
                <a:gd name="T73" fmla="*/ 52 h 242"/>
                <a:gd name="T74" fmla="*/ 56 w 182"/>
                <a:gd name="T75" fmla="*/ 45 h 242"/>
                <a:gd name="T76" fmla="*/ 61 w 182"/>
                <a:gd name="T77" fmla="*/ 39 h 242"/>
                <a:gd name="T78" fmla="*/ 70 w 182"/>
                <a:gd name="T79" fmla="*/ 34 h 242"/>
                <a:gd name="T80" fmla="*/ 81 w 182"/>
                <a:gd name="T81" fmla="*/ 30 h 242"/>
                <a:gd name="T82" fmla="*/ 93 w 182"/>
                <a:gd name="T83" fmla="*/ 29 h 242"/>
                <a:gd name="T84" fmla="*/ 105 w 182"/>
                <a:gd name="T85" fmla="*/ 32 h 242"/>
                <a:gd name="T86" fmla="*/ 111 w 182"/>
                <a:gd name="T87" fmla="*/ 36 h 242"/>
                <a:gd name="T88" fmla="*/ 116 w 182"/>
                <a:gd name="T89" fmla="*/ 39 h 242"/>
                <a:gd name="T90" fmla="*/ 120 w 182"/>
                <a:gd name="T91" fmla="*/ 42 h 242"/>
                <a:gd name="T92" fmla="*/ 123 w 182"/>
                <a:gd name="T93" fmla="*/ 46 h 242"/>
                <a:gd name="T94" fmla="*/ 125 w 182"/>
                <a:gd name="T95" fmla="*/ 51 h 242"/>
                <a:gd name="T96" fmla="*/ 127 w 182"/>
                <a:gd name="T97" fmla="*/ 56 h 242"/>
                <a:gd name="T98" fmla="*/ 128 w 182"/>
                <a:gd name="T9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6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  <a:moveTo>
                    <a:pt x="51" y="107"/>
                  </a:moveTo>
                  <a:lnTo>
                    <a:pt x="51" y="58"/>
                  </a:lnTo>
                  <a:lnTo>
                    <a:pt x="52" y="55"/>
                  </a:lnTo>
                  <a:lnTo>
                    <a:pt x="53" y="52"/>
                  </a:lnTo>
                  <a:lnTo>
                    <a:pt x="54" y="49"/>
                  </a:lnTo>
                  <a:lnTo>
                    <a:pt x="56" y="45"/>
                  </a:lnTo>
                  <a:lnTo>
                    <a:pt x="57" y="43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6" y="32"/>
                  </a:lnTo>
                  <a:lnTo>
                    <a:pt x="81" y="30"/>
                  </a:lnTo>
                  <a:lnTo>
                    <a:pt x="88" y="29"/>
                  </a:lnTo>
                  <a:lnTo>
                    <a:pt x="93" y="29"/>
                  </a:lnTo>
                  <a:lnTo>
                    <a:pt x="100" y="31"/>
                  </a:lnTo>
                  <a:lnTo>
                    <a:pt x="105" y="32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16" y="39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1" y="44"/>
                  </a:lnTo>
                  <a:lnTo>
                    <a:pt x="123" y="46"/>
                  </a:lnTo>
                  <a:lnTo>
                    <a:pt x="124" y="48"/>
                  </a:lnTo>
                  <a:lnTo>
                    <a:pt x="125" y="51"/>
                  </a:lnTo>
                  <a:lnTo>
                    <a:pt x="126" y="53"/>
                  </a:lnTo>
                  <a:lnTo>
                    <a:pt x="127" y="56"/>
                  </a:lnTo>
                  <a:lnTo>
                    <a:pt x="128" y="58"/>
                  </a:lnTo>
                  <a:lnTo>
                    <a:pt x="128" y="107"/>
                  </a:lnTo>
                  <a:lnTo>
                    <a:pt x="51" y="107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Freeform 13"/>
            <p:cNvSpPr>
              <a:spLocks/>
            </p:cNvSpPr>
            <p:nvPr/>
          </p:nvSpPr>
          <p:spPr bwMode="auto">
            <a:xfrm>
              <a:off x="915" y="848"/>
              <a:ext cx="182" cy="242"/>
            </a:xfrm>
            <a:custGeom>
              <a:avLst/>
              <a:gdLst>
                <a:gd name="T0" fmla="*/ 17 w 182"/>
                <a:gd name="T1" fmla="*/ 107 h 242"/>
                <a:gd name="T2" fmla="*/ 20 w 182"/>
                <a:gd name="T3" fmla="*/ 43 h 242"/>
                <a:gd name="T4" fmla="*/ 29 w 182"/>
                <a:gd name="T5" fmla="*/ 27 h 242"/>
                <a:gd name="T6" fmla="*/ 37 w 182"/>
                <a:gd name="T7" fmla="*/ 18 h 242"/>
                <a:gd name="T8" fmla="*/ 49 w 182"/>
                <a:gd name="T9" fmla="*/ 10 h 242"/>
                <a:gd name="T10" fmla="*/ 63 w 182"/>
                <a:gd name="T11" fmla="*/ 4 h 242"/>
                <a:gd name="T12" fmla="*/ 79 w 182"/>
                <a:gd name="T13" fmla="*/ 0 h 242"/>
                <a:gd name="T14" fmla="*/ 97 w 182"/>
                <a:gd name="T15" fmla="*/ 0 h 242"/>
                <a:gd name="T16" fmla="*/ 109 w 182"/>
                <a:gd name="T17" fmla="*/ 3 h 242"/>
                <a:gd name="T18" fmla="*/ 122 w 182"/>
                <a:gd name="T19" fmla="*/ 7 h 242"/>
                <a:gd name="T20" fmla="*/ 126 w 182"/>
                <a:gd name="T21" fmla="*/ 9 h 242"/>
                <a:gd name="T22" fmla="*/ 129 w 182"/>
                <a:gd name="T23" fmla="*/ 10 h 242"/>
                <a:gd name="T24" fmla="*/ 131 w 182"/>
                <a:gd name="T25" fmla="*/ 12 h 242"/>
                <a:gd name="T26" fmla="*/ 134 w 182"/>
                <a:gd name="T27" fmla="*/ 14 h 242"/>
                <a:gd name="T28" fmla="*/ 140 w 182"/>
                <a:gd name="T29" fmla="*/ 19 h 242"/>
                <a:gd name="T30" fmla="*/ 147 w 182"/>
                <a:gd name="T31" fmla="*/ 26 h 242"/>
                <a:gd name="T32" fmla="*/ 153 w 182"/>
                <a:gd name="T33" fmla="*/ 35 h 242"/>
                <a:gd name="T34" fmla="*/ 158 w 182"/>
                <a:gd name="T35" fmla="*/ 46 h 242"/>
                <a:gd name="T36" fmla="*/ 162 w 182"/>
                <a:gd name="T37" fmla="*/ 58 h 242"/>
                <a:gd name="T38" fmla="*/ 182 w 182"/>
                <a:gd name="T39" fmla="*/ 107 h 242"/>
                <a:gd name="T40" fmla="*/ 180 w 182"/>
                <a:gd name="T41" fmla="*/ 192 h 242"/>
                <a:gd name="T42" fmla="*/ 174 w 182"/>
                <a:gd name="T43" fmla="*/ 205 h 242"/>
                <a:gd name="T44" fmla="*/ 167 w 182"/>
                <a:gd name="T45" fmla="*/ 216 h 242"/>
                <a:gd name="T46" fmla="*/ 158 w 182"/>
                <a:gd name="T47" fmla="*/ 226 h 242"/>
                <a:gd name="T48" fmla="*/ 145 w 182"/>
                <a:gd name="T49" fmla="*/ 234 h 242"/>
                <a:gd name="T50" fmla="*/ 131 w 182"/>
                <a:gd name="T51" fmla="*/ 239 h 242"/>
                <a:gd name="T52" fmla="*/ 115 w 182"/>
                <a:gd name="T53" fmla="*/ 242 h 242"/>
                <a:gd name="T54" fmla="*/ 60 w 182"/>
                <a:gd name="T55" fmla="*/ 241 h 242"/>
                <a:gd name="T56" fmla="*/ 42 w 182"/>
                <a:gd name="T57" fmla="*/ 236 h 242"/>
                <a:gd name="T58" fmla="*/ 27 w 182"/>
                <a:gd name="T59" fmla="*/ 228 h 242"/>
                <a:gd name="T60" fmla="*/ 19 w 182"/>
                <a:gd name="T61" fmla="*/ 220 h 242"/>
                <a:gd name="T62" fmla="*/ 12 w 182"/>
                <a:gd name="T63" fmla="*/ 213 h 242"/>
                <a:gd name="T64" fmla="*/ 6 w 182"/>
                <a:gd name="T65" fmla="*/ 204 h 242"/>
                <a:gd name="T66" fmla="*/ 1 w 182"/>
                <a:gd name="T67" fmla="*/ 190 h 242"/>
                <a:gd name="T68" fmla="*/ 0 w 182"/>
                <a:gd name="T69" fmla="*/ 107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2" h="242">
                  <a:moveTo>
                    <a:pt x="0" y="107"/>
                  </a:moveTo>
                  <a:lnTo>
                    <a:pt x="17" y="107"/>
                  </a:lnTo>
                  <a:lnTo>
                    <a:pt x="17" y="53"/>
                  </a:lnTo>
                  <a:lnTo>
                    <a:pt x="20" y="43"/>
                  </a:lnTo>
                  <a:lnTo>
                    <a:pt x="25" y="34"/>
                  </a:lnTo>
                  <a:lnTo>
                    <a:pt x="29" y="27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3" y="14"/>
                  </a:lnTo>
                  <a:lnTo>
                    <a:pt x="49" y="10"/>
                  </a:lnTo>
                  <a:lnTo>
                    <a:pt x="55" y="7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4" y="1"/>
                  </a:lnTo>
                  <a:lnTo>
                    <a:pt x="109" y="3"/>
                  </a:lnTo>
                  <a:lnTo>
                    <a:pt x="116" y="4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7" y="10"/>
                  </a:lnTo>
                  <a:lnTo>
                    <a:pt x="129" y="10"/>
                  </a:lnTo>
                  <a:lnTo>
                    <a:pt x="129" y="11"/>
                  </a:lnTo>
                  <a:lnTo>
                    <a:pt x="131" y="12"/>
                  </a:lnTo>
                  <a:lnTo>
                    <a:pt x="132" y="13"/>
                  </a:lnTo>
                  <a:lnTo>
                    <a:pt x="134" y="14"/>
                  </a:lnTo>
                  <a:lnTo>
                    <a:pt x="135" y="15"/>
                  </a:lnTo>
                  <a:lnTo>
                    <a:pt x="140" y="19"/>
                  </a:lnTo>
                  <a:lnTo>
                    <a:pt x="143" y="22"/>
                  </a:lnTo>
                  <a:lnTo>
                    <a:pt x="147" y="26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6" y="40"/>
                  </a:lnTo>
                  <a:lnTo>
                    <a:pt x="158" y="46"/>
                  </a:lnTo>
                  <a:lnTo>
                    <a:pt x="160" y="53"/>
                  </a:lnTo>
                  <a:lnTo>
                    <a:pt x="162" y="58"/>
                  </a:lnTo>
                  <a:lnTo>
                    <a:pt x="162" y="107"/>
                  </a:lnTo>
                  <a:lnTo>
                    <a:pt x="182" y="107"/>
                  </a:lnTo>
                  <a:lnTo>
                    <a:pt x="182" y="182"/>
                  </a:lnTo>
                  <a:lnTo>
                    <a:pt x="180" y="192"/>
                  </a:lnTo>
                  <a:lnTo>
                    <a:pt x="177" y="200"/>
                  </a:lnTo>
                  <a:lnTo>
                    <a:pt x="174" y="205"/>
                  </a:lnTo>
                  <a:lnTo>
                    <a:pt x="171" y="211"/>
                  </a:lnTo>
                  <a:lnTo>
                    <a:pt x="167" y="216"/>
                  </a:lnTo>
                  <a:lnTo>
                    <a:pt x="163" y="221"/>
                  </a:lnTo>
                  <a:lnTo>
                    <a:pt x="158" y="226"/>
                  </a:lnTo>
                  <a:lnTo>
                    <a:pt x="152" y="230"/>
                  </a:lnTo>
                  <a:lnTo>
                    <a:pt x="145" y="234"/>
                  </a:lnTo>
                  <a:lnTo>
                    <a:pt x="139" y="237"/>
                  </a:lnTo>
                  <a:lnTo>
                    <a:pt x="131" y="239"/>
                  </a:lnTo>
                  <a:lnTo>
                    <a:pt x="124" y="241"/>
                  </a:lnTo>
                  <a:lnTo>
                    <a:pt x="115" y="242"/>
                  </a:lnTo>
                  <a:lnTo>
                    <a:pt x="70" y="242"/>
                  </a:lnTo>
                  <a:lnTo>
                    <a:pt x="60" y="241"/>
                  </a:lnTo>
                  <a:lnTo>
                    <a:pt x="51" y="239"/>
                  </a:lnTo>
                  <a:lnTo>
                    <a:pt x="42" y="236"/>
                  </a:lnTo>
                  <a:lnTo>
                    <a:pt x="33" y="232"/>
                  </a:lnTo>
                  <a:lnTo>
                    <a:pt x="27" y="228"/>
                  </a:lnTo>
                  <a:lnTo>
                    <a:pt x="23" y="225"/>
                  </a:lnTo>
                  <a:lnTo>
                    <a:pt x="19" y="220"/>
                  </a:lnTo>
                  <a:lnTo>
                    <a:pt x="15" y="217"/>
                  </a:lnTo>
                  <a:lnTo>
                    <a:pt x="12" y="213"/>
                  </a:lnTo>
                  <a:lnTo>
                    <a:pt x="8" y="209"/>
                  </a:lnTo>
                  <a:lnTo>
                    <a:pt x="6" y="204"/>
                  </a:lnTo>
                  <a:lnTo>
                    <a:pt x="2" y="197"/>
                  </a:lnTo>
                  <a:lnTo>
                    <a:pt x="1" y="190"/>
                  </a:lnTo>
                  <a:lnTo>
                    <a:pt x="0" y="184"/>
                  </a:lnTo>
                  <a:lnTo>
                    <a:pt x="0" y="107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14"/>
            <p:cNvSpPr>
              <a:spLocks/>
            </p:cNvSpPr>
            <p:nvPr/>
          </p:nvSpPr>
          <p:spPr bwMode="auto">
            <a:xfrm>
              <a:off x="966" y="877"/>
              <a:ext cx="77" cy="78"/>
            </a:xfrm>
            <a:custGeom>
              <a:avLst/>
              <a:gdLst>
                <a:gd name="T0" fmla="*/ 0 w 77"/>
                <a:gd name="T1" fmla="*/ 78 h 78"/>
                <a:gd name="T2" fmla="*/ 0 w 77"/>
                <a:gd name="T3" fmla="*/ 29 h 78"/>
                <a:gd name="T4" fmla="*/ 1 w 77"/>
                <a:gd name="T5" fmla="*/ 26 h 78"/>
                <a:gd name="T6" fmla="*/ 2 w 77"/>
                <a:gd name="T7" fmla="*/ 23 h 78"/>
                <a:gd name="T8" fmla="*/ 3 w 77"/>
                <a:gd name="T9" fmla="*/ 20 h 78"/>
                <a:gd name="T10" fmla="*/ 5 w 77"/>
                <a:gd name="T11" fmla="*/ 16 h 78"/>
                <a:gd name="T12" fmla="*/ 7 w 77"/>
                <a:gd name="T13" fmla="*/ 14 h 78"/>
                <a:gd name="T14" fmla="*/ 10 w 77"/>
                <a:gd name="T15" fmla="*/ 10 h 78"/>
                <a:gd name="T16" fmla="*/ 15 w 77"/>
                <a:gd name="T17" fmla="*/ 8 h 78"/>
                <a:gd name="T18" fmla="*/ 19 w 77"/>
                <a:gd name="T19" fmla="*/ 5 h 78"/>
                <a:gd name="T20" fmla="*/ 25 w 77"/>
                <a:gd name="T21" fmla="*/ 3 h 78"/>
                <a:gd name="T22" fmla="*/ 30 w 77"/>
                <a:gd name="T23" fmla="*/ 1 h 78"/>
                <a:gd name="T24" fmla="*/ 37 w 77"/>
                <a:gd name="T25" fmla="*/ 0 h 78"/>
                <a:gd name="T26" fmla="*/ 42 w 77"/>
                <a:gd name="T27" fmla="*/ 0 h 78"/>
                <a:gd name="T28" fmla="*/ 49 w 77"/>
                <a:gd name="T29" fmla="*/ 2 h 78"/>
                <a:gd name="T30" fmla="*/ 54 w 77"/>
                <a:gd name="T31" fmla="*/ 3 h 78"/>
                <a:gd name="T32" fmla="*/ 58 w 77"/>
                <a:gd name="T33" fmla="*/ 5 h 78"/>
                <a:gd name="T34" fmla="*/ 60 w 77"/>
                <a:gd name="T35" fmla="*/ 6 h 78"/>
                <a:gd name="T36" fmla="*/ 64 w 77"/>
                <a:gd name="T37" fmla="*/ 8 h 78"/>
                <a:gd name="T38" fmla="*/ 65 w 77"/>
                <a:gd name="T39" fmla="*/ 10 h 78"/>
                <a:gd name="T40" fmla="*/ 67 w 77"/>
                <a:gd name="T41" fmla="*/ 11 h 78"/>
                <a:gd name="T42" fmla="*/ 69 w 77"/>
                <a:gd name="T43" fmla="*/ 13 h 78"/>
                <a:gd name="T44" fmla="*/ 70 w 77"/>
                <a:gd name="T45" fmla="*/ 15 h 78"/>
                <a:gd name="T46" fmla="*/ 72 w 77"/>
                <a:gd name="T47" fmla="*/ 17 h 78"/>
                <a:gd name="T48" fmla="*/ 73 w 77"/>
                <a:gd name="T49" fmla="*/ 19 h 78"/>
                <a:gd name="T50" fmla="*/ 74 w 77"/>
                <a:gd name="T51" fmla="*/ 22 h 78"/>
                <a:gd name="T52" fmla="*/ 75 w 77"/>
                <a:gd name="T53" fmla="*/ 24 h 78"/>
                <a:gd name="T54" fmla="*/ 76 w 77"/>
                <a:gd name="T55" fmla="*/ 27 h 78"/>
                <a:gd name="T56" fmla="*/ 77 w 77"/>
                <a:gd name="T57" fmla="*/ 29 h 78"/>
                <a:gd name="T58" fmla="*/ 77 w 77"/>
                <a:gd name="T59" fmla="*/ 78 h 78"/>
                <a:gd name="T60" fmla="*/ 0 w 77"/>
                <a:gd name="T6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" h="78">
                  <a:moveTo>
                    <a:pt x="0" y="78"/>
                  </a:moveTo>
                  <a:lnTo>
                    <a:pt x="0" y="29"/>
                  </a:lnTo>
                  <a:lnTo>
                    <a:pt x="1" y="26"/>
                  </a:lnTo>
                  <a:lnTo>
                    <a:pt x="2" y="23"/>
                  </a:lnTo>
                  <a:lnTo>
                    <a:pt x="3" y="20"/>
                  </a:lnTo>
                  <a:lnTo>
                    <a:pt x="5" y="16"/>
                  </a:lnTo>
                  <a:lnTo>
                    <a:pt x="7" y="14"/>
                  </a:lnTo>
                  <a:lnTo>
                    <a:pt x="10" y="10"/>
                  </a:lnTo>
                  <a:lnTo>
                    <a:pt x="15" y="8"/>
                  </a:lnTo>
                  <a:lnTo>
                    <a:pt x="19" y="5"/>
                  </a:lnTo>
                  <a:lnTo>
                    <a:pt x="25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9" y="2"/>
                  </a:lnTo>
                  <a:lnTo>
                    <a:pt x="54" y="3"/>
                  </a:lnTo>
                  <a:lnTo>
                    <a:pt x="58" y="5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3" y="19"/>
                  </a:lnTo>
                  <a:lnTo>
                    <a:pt x="74" y="22"/>
                  </a:lnTo>
                  <a:lnTo>
                    <a:pt x="75" y="24"/>
                  </a:lnTo>
                  <a:lnTo>
                    <a:pt x="76" y="27"/>
                  </a:lnTo>
                  <a:lnTo>
                    <a:pt x="77" y="29"/>
                  </a:lnTo>
                  <a:lnTo>
                    <a:pt x="77" y="78"/>
                  </a:lnTo>
                  <a:lnTo>
                    <a:pt x="0" y="7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15"/>
            <p:cNvSpPr>
              <a:spLocks/>
            </p:cNvSpPr>
            <p:nvPr/>
          </p:nvSpPr>
          <p:spPr bwMode="auto">
            <a:xfrm>
              <a:off x="915" y="955"/>
              <a:ext cx="182" cy="0"/>
            </a:xfrm>
            <a:custGeom>
              <a:avLst/>
              <a:gdLst>
                <a:gd name="T0" fmla="*/ 0 w 182"/>
                <a:gd name="T1" fmla="*/ 182 w 182"/>
                <a:gd name="T2" fmla="*/ 0 w 1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2">
                  <a:moveTo>
                    <a:pt x="0" y="0"/>
                  </a:move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16"/>
            <p:cNvSpPr>
              <a:spLocks/>
            </p:cNvSpPr>
            <p:nvPr/>
          </p:nvSpPr>
          <p:spPr bwMode="auto">
            <a:xfrm>
              <a:off x="985" y="986"/>
              <a:ext cx="39" cy="72"/>
            </a:xfrm>
            <a:custGeom>
              <a:avLst/>
              <a:gdLst>
                <a:gd name="T0" fmla="*/ 30 w 39"/>
                <a:gd name="T1" fmla="*/ 28 h 72"/>
                <a:gd name="T2" fmla="*/ 39 w 39"/>
                <a:gd name="T3" fmla="*/ 72 h 72"/>
                <a:gd name="T4" fmla="*/ 0 w 39"/>
                <a:gd name="T5" fmla="*/ 72 h 72"/>
                <a:gd name="T6" fmla="*/ 10 w 39"/>
                <a:gd name="T7" fmla="*/ 29 h 72"/>
                <a:gd name="T8" fmla="*/ 6 w 39"/>
                <a:gd name="T9" fmla="*/ 26 h 72"/>
                <a:gd name="T10" fmla="*/ 3 w 39"/>
                <a:gd name="T11" fmla="*/ 21 h 72"/>
                <a:gd name="T12" fmla="*/ 2 w 39"/>
                <a:gd name="T13" fmla="*/ 15 h 72"/>
                <a:gd name="T14" fmla="*/ 3 w 39"/>
                <a:gd name="T15" fmla="*/ 10 h 72"/>
                <a:gd name="T16" fmla="*/ 6 w 39"/>
                <a:gd name="T17" fmla="*/ 7 h 72"/>
                <a:gd name="T18" fmla="*/ 8 w 39"/>
                <a:gd name="T19" fmla="*/ 4 h 72"/>
                <a:gd name="T20" fmla="*/ 11 w 39"/>
                <a:gd name="T21" fmla="*/ 2 h 72"/>
                <a:gd name="T22" fmla="*/ 15 w 39"/>
                <a:gd name="T23" fmla="*/ 1 h 72"/>
                <a:gd name="T24" fmla="*/ 21 w 39"/>
                <a:gd name="T25" fmla="*/ 0 h 72"/>
                <a:gd name="T26" fmla="*/ 25 w 39"/>
                <a:gd name="T27" fmla="*/ 1 h 72"/>
                <a:gd name="T28" fmla="*/ 29 w 39"/>
                <a:gd name="T29" fmla="*/ 2 h 72"/>
                <a:gd name="T30" fmla="*/ 34 w 39"/>
                <a:gd name="T31" fmla="*/ 6 h 72"/>
                <a:gd name="T32" fmla="*/ 36 w 39"/>
                <a:gd name="T33" fmla="*/ 8 h 72"/>
                <a:gd name="T34" fmla="*/ 38 w 39"/>
                <a:gd name="T35" fmla="*/ 11 h 72"/>
                <a:gd name="T36" fmla="*/ 38 w 39"/>
                <a:gd name="T37" fmla="*/ 15 h 72"/>
                <a:gd name="T38" fmla="*/ 37 w 39"/>
                <a:gd name="T39" fmla="*/ 21 h 72"/>
                <a:gd name="T40" fmla="*/ 35 w 39"/>
                <a:gd name="T41" fmla="*/ 24 h 72"/>
                <a:gd name="T42" fmla="*/ 33 w 39"/>
                <a:gd name="T43" fmla="*/ 26 h 72"/>
                <a:gd name="T44" fmla="*/ 30 w 39"/>
                <a:gd name="T4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72">
                  <a:moveTo>
                    <a:pt x="30" y="28"/>
                  </a:moveTo>
                  <a:lnTo>
                    <a:pt x="39" y="72"/>
                  </a:lnTo>
                  <a:lnTo>
                    <a:pt x="0" y="72"/>
                  </a:lnTo>
                  <a:lnTo>
                    <a:pt x="10" y="29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9" y="2"/>
                  </a:lnTo>
                  <a:lnTo>
                    <a:pt x="34" y="6"/>
                  </a:lnTo>
                  <a:lnTo>
                    <a:pt x="36" y="8"/>
                  </a:lnTo>
                  <a:lnTo>
                    <a:pt x="38" y="11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5" y="24"/>
                  </a:lnTo>
                  <a:lnTo>
                    <a:pt x="33" y="26"/>
                  </a:lnTo>
                  <a:lnTo>
                    <a:pt x="30" y="28"/>
                  </a:lnTo>
                </a:path>
              </a:pathLst>
            </a:custGeom>
            <a:noFill/>
            <a:ln w="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119489" y="2492896"/>
            <a:ext cx="502361" cy="432717"/>
            <a:chOff x="2123728" y="2819399"/>
            <a:chExt cx="792088" cy="682278"/>
          </a:xfrm>
        </p:grpSpPr>
        <p:sp>
          <p:nvSpPr>
            <p:cNvPr id="2" name="Flowchart: Magnetic Disk 1"/>
            <p:cNvSpPr/>
            <p:nvPr/>
          </p:nvSpPr>
          <p:spPr>
            <a:xfrm>
              <a:off x="2123728" y="3252116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Flowchart: Magnetic Disk 110"/>
            <p:cNvSpPr/>
            <p:nvPr/>
          </p:nvSpPr>
          <p:spPr>
            <a:xfrm>
              <a:off x="2123728" y="3035423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Flowchart: Magnetic Disk 111"/>
            <p:cNvSpPr/>
            <p:nvPr/>
          </p:nvSpPr>
          <p:spPr>
            <a:xfrm>
              <a:off x="2123728" y="2819399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413455" y="2749438"/>
            <a:ext cx="502361" cy="432717"/>
            <a:chOff x="2123728" y="2819399"/>
            <a:chExt cx="792088" cy="682278"/>
          </a:xfrm>
        </p:grpSpPr>
        <p:sp>
          <p:nvSpPr>
            <p:cNvPr id="114" name="Flowchart: Magnetic Disk 113"/>
            <p:cNvSpPr/>
            <p:nvPr/>
          </p:nvSpPr>
          <p:spPr>
            <a:xfrm>
              <a:off x="2123728" y="3252116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Flowchart: Magnetic Disk 114"/>
            <p:cNvSpPr/>
            <p:nvPr/>
          </p:nvSpPr>
          <p:spPr>
            <a:xfrm>
              <a:off x="2123728" y="3035423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Flowchart: Magnetic Disk 115"/>
            <p:cNvSpPr/>
            <p:nvPr/>
          </p:nvSpPr>
          <p:spPr>
            <a:xfrm>
              <a:off x="2123728" y="2819399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835696" y="2911222"/>
            <a:ext cx="502361" cy="432717"/>
            <a:chOff x="2123728" y="2819399"/>
            <a:chExt cx="792088" cy="682278"/>
          </a:xfrm>
        </p:grpSpPr>
        <p:sp>
          <p:nvSpPr>
            <p:cNvPr id="118" name="Flowchart: Magnetic Disk 117"/>
            <p:cNvSpPr/>
            <p:nvPr/>
          </p:nvSpPr>
          <p:spPr>
            <a:xfrm>
              <a:off x="2123728" y="3252116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Flowchart: Magnetic Disk 118"/>
            <p:cNvSpPr/>
            <p:nvPr/>
          </p:nvSpPr>
          <p:spPr>
            <a:xfrm>
              <a:off x="2123728" y="3035423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Flowchart: Magnetic Disk 119"/>
            <p:cNvSpPr/>
            <p:nvPr/>
          </p:nvSpPr>
          <p:spPr>
            <a:xfrm>
              <a:off x="2123728" y="2819399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" name="Rectangle 3"/>
          <p:cNvSpPr/>
          <p:nvPr/>
        </p:nvSpPr>
        <p:spPr>
          <a:xfrm>
            <a:off x="539552" y="3687415"/>
            <a:ext cx="85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Locks</a:t>
            </a:r>
            <a:endParaRPr lang="en-CA" sz="2400" dirty="0"/>
          </a:p>
        </p:txBody>
      </p:sp>
      <p:sp>
        <p:nvSpPr>
          <p:cNvPr id="121" name="Rectangle 120"/>
          <p:cNvSpPr/>
          <p:nvPr/>
        </p:nvSpPr>
        <p:spPr>
          <a:xfrm>
            <a:off x="2022429" y="3687415"/>
            <a:ext cx="821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Disks</a:t>
            </a:r>
            <a:endParaRPr lang="en-CA" sz="2400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2200355" y="3090577"/>
            <a:ext cx="502361" cy="432717"/>
            <a:chOff x="2123728" y="2819399"/>
            <a:chExt cx="792088" cy="682278"/>
          </a:xfrm>
        </p:grpSpPr>
        <p:sp>
          <p:nvSpPr>
            <p:cNvPr id="123" name="Flowchart: Magnetic Disk 122"/>
            <p:cNvSpPr/>
            <p:nvPr/>
          </p:nvSpPr>
          <p:spPr>
            <a:xfrm>
              <a:off x="2123728" y="3252116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Flowchart: Magnetic Disk 123"/>
            <p:cNvSpPr/>
            <p:nvPr/>
          </p:nvSpPr>
          <p:spPr>
            <a:xfrm>
              <a:off x="2123728" y="3035423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Flowchart: Magnetic Disk 124"/>
            <p:cNvSpPr/>
            <p:nvPr/>
          </p:nvSpPr>
          <p:spPr>
            <a:xfrm>
              <a:off x="2123728" y="2819399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26" name="Freeform 4"/>
          <p:cNvSpPr>
            <a:spLocks noChangeArrowheads="1"/>
          </p:cNvSpPr>
          <p:nvPr/>
        </p:nvSpPr>
        <p:spPr bwMode="auto">
          <a:xfrm rot="10800000">
            <a:off x="3536399" y="2646152"/>
            <a:ext cx="91440" cy="54864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7" name="Freeform 5"/>
          <p:cNvSpPr>
            <a:spLocks noChangeArrowheads="1"/>
          </p:cNvSpPr>
          <p:nvPr/>
        </p:nvSpPr>
        <p:spPr bwMode="auto">
          <a:xfrm rot="10800000">
            <a:off x="3444958" y="2908281"/>
            <a:ext cx="91440" cy="54864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8" name="Freeform 6"/>
          <p:cNvSpPr>
            <a:spLocks noChangeArrowheads="1"/>
          </p:cNvSpPr>
          <p:nvPr/>
        </p:nvSpPr>
        <p:spPr bwMode="auto">
          <a:xfrm rot="10800000">
            <a:off x="3627840" y="2854160"/>
            <a:ext cx="91440" cy="54864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059832" y="3687415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Calibri" pitchFamily="34" charset="0"/>
                <a:cs typeface="Calibri" pitchFamily="34" charset="0"/>
              </a:rPr>
              <a:t>Threads</a:t>
            </a:r>
            <a:endParaRPr lang="en-CA" sz="2400" dirty="0"/>
          </a:p>
        </p:txBody>
      </p:sp>
      <p:pic>
        <p:nvPicPr>
          <p:cNvPr id="132" name="Picture 13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3524" flipH="1">
            <a:off x="4975059" y="2258280"/>
            <a:ext cx="595545" cy="85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" name="Group 142"/>
          <p:cNvGrpSpPr/>
          <p:nvPr/>
        </p:nvGrpSpPr>
        <p:grpSpPr>
          <a:xfrm>
            <a:off x="6545859" y="2657556"/>
            <a:ext cx="502361" cy="432717"/>
            <a:chOff x="2123728" y="2819399"/>
            <a:chExt cx="792088" cy="682278"/>
          </a:xfrm>
        </p:grpSpPr>
        <p:sp>
          <p:nvSpPr>
            <p:cNvPr id="144" name="Flowchart: Magnetic Disk 143"/>
            <p:cNvSpPr/>
            <p:nvPr/>
          </p:nvSpPr>
          <p:spPr>
            <a:xfrm>
              <a:off x="2123728" y="3252116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Flowchart: Magnetic Disk 144"/>
            <p:cNvSpPr/>
            <p:nvPr/>
          </p:nvSpPr>
          <p:spPr>
            <a:xfrm>
              <a:off x="2123728" y="3035423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Flowchart: Magnetic Disk 145"/>
            <p:cNvSpPr/>
            <p:nvPr/>
          </p:nvSpPr>
          <p:spPr>
            <a:xfrm>
              <a:off x="2123728" y="2819399"/>
              <a:ext cx="792088" cy="249561"/>
            </a:xfrm>
            <a:prstGeom prst="flowChartMagneticDisk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210" name="Picture 20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3524" flipH="1">
            <a:off x="4822584" y="2620080"/>
            <a:ext cx="595545" cy="85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" name="Picture 21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3524" flipH="1">
            <a:off x="5409360" y="2338845"/>
            <a:ext cx="595545" cy="85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2" name="Picture 21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3524" flipH="1">
            <a:off x="5323564" y="2740615"/>
            <a:ext cx="595545" cy="85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3" name="Rectangle 212"/>
          <p:cNvSpPr/>
          <p:nvPr/>
        </p:nvSpPr>
        <p:spPr>
          <a:xfrm>
            <a:off x="4994888" y="3687415"/>
            <a:ext cx="1242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Memory</a:t>
            </a:r>
            <a:endParaRPr lang="en-CA" sz="2400" dirty="0"/>
          </a:p>
        </p:txBody>
      </p:sp>
      <p:sp>
        <p:nvSpPr>
          <p:cNvPr id="214" name="Rectangle 213"/>
          <p:cNvSpPr/>
          <p:nvPr/>
        </p:nvSpPr>
        <p:spPr>
          <a:xfrm>
            <a:off x="6477765" y="3687415"/>
            <a:ext cx="704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Disk</a:t>
            </a:r>
            <a:endParaRPr lang="en-CA" sz="2400" dirty="0"/>
          </a:p>
        </p:txBody>
      </p:sp>
      <p:sp>
        <p:nvSpPr>
          <p:cNvPr id="215" name="Rectangle 214"/>
          <p:cNvSpPr/>
          <p:nvPr/>
        </p:nvSpPr>
        <p:spPr>
          <a:xfrm>
            <a:off x="7515168" y="3687415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Threads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013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CC: current state of the art</a:t>
            </a:r>
            <a:endParaRPr lang="en-C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484036"/>
              </p:ext>
            </p:extLst>
          </p:nvPr>
        </p:nvGraphicFramePr>
        <p:xfrm>
          <a:off x="108000" y="1224000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987824" y="2492896"/>
            <a:ext cx="1859805" cy="627864"/>
          </a:xfrm>
          <a:prstGeom prst="rect">
            <a:avLst/>
          </a:prstGeom>
          <a:solidFill>
            <a:schemeClr val="bg1"/>
          </a:solidFill>
        </p:spPr>
        <p:txBody>
          <a:bodyPr wrap="none" tIns="91440" bIns="91440">
            <a:sp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 (fast)</a:t>
            </a:r>
            <a:endParaRPr lang="en-US" altLang="zh-CN" sz="3200" b="0" kern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40" y="4149080"/>
            <a:ext cx="3456395" cy="627864"/>
          </a:xfrm>
          <a:prstGeom prst="rect">
            <a:avLst/>
          </a:prstGeom>
          <a:solidFill>
            <a:schemeClr val="bg1"/>
          </a:solidFill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SI (non-serializable)</a:t>
            </a:r>
            <a:endParaRPr lang="en-US" altLang="zh-CN" sz="3200" b="0" kern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9043" y="1556792"/>
            <a:ext cx="1774845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 </a:t>
            </a:r>
            <a:r>
              <a:rPr lang="en-US" altLang="zh-CN" sz="3200" b="0" kern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(slow)</a:t>
            </a:r>
            <a:endParaRPr lang="en-US" altLang="zh-CN" sz="3200" b="0" kern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5791200"/>
            <a:ext cx="8155632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40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 OCC looks good. What’s the problem?</a:t>
            </a:r>
            <a:endParaRPr lang="en-US" altLang="zh-CN" sz="40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421173" y="1484784"/>
            <a:ext cx="2319179" cy="957355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wrap="none" lIns="180000" tIns="90000" rIns="180000" bIns="90000" anchor="ctr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800" kern="0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C</a:t>
            </a: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ontentious </a:t>
            </a:r>
            <a:b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</a:b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TPC-C variant</a:t>
            </a:r>
            <a:endParaRPr lang="en-US" altLang="zh-CN" sz="28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32756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24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3416" y="32756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16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6138" y="29655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32756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4509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1560" y="1196752"/>
            <a:ext cx="720080" cy="6074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4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564971"/>
              </p:ext>
            </p:extLst>
          </p:nvPr>
        </p:nvGraphicFramePr>
        <p:xfrm>
          <a:off x="107504" y="1223088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>
                <a:ea typeface="Calibri" pitchFamily="34" charset="0"/>
              </a:rPr>
              <a:t>CC: Robustness matters!</a:t>
            </a:r>
            <a:endParaRPr lang="en-US" altLang="en-US" dirty="0">
              <a:ea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4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23728" y="3150026"/>
            <a:ext cx="1426994" cy="1071062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 </a:t>
            </a:r>
            <a:br>
              <a:rPr lang="en-US" altLang="zh-CN" sz="3200" b="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</a:br>
            <a:r>
              <a:rPr lang="en-US" altLang="zh-CN" sz="3200" b="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(unfair)</a:t>
            </a:r>
            <a:endParaRPr lang="en-US" altLang="zh-CN" sz="3200" b="0" kern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8013" y="3573016"/>
            <a:ext cx="3456395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SI (non-serializable)</a:t>
            </a:r>
            <a:endParaRPr lang="en-US" altLang="zh-CN" sz="3200" b="0" kern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85187" y="1649008"/>
            <a:ext cx="1774845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 </a:t>
            </a:r>
            <a:r>
              <a:rPr lang="en-US" altLang="zh-CN" sz="3200" b="0" kern="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(slow)</a:t>
            </a:r>
            <a:endParaRPr lang="en-US" altLang="zh-CN" sz="3200" b="0" kern="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04800" y="5791200"/>
            <a:ext cx="8155632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40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 Need all three: fast, fair, serializable</a:t>
            </a:r>
            <a:endParaRPr lang="en-US" altLang="zh-CN" sz="40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1134" y="36571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24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7228" y="3287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16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9752" y="1547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208" y="27809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45091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421173" y="1483200"/>
            <a:ext cx="2319179" cy="1345153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wrap="none" lIns="180000" tIns="90000" rIns="180000" bIns="90000" anchor="ctr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800" kern="0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C</a:t>
            </a: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ontentious </a:t>
            </a:r>
            <a:b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</a:br>
            <a: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TPC-C variant</a:t>
            </a:r>
            <a:br>
              <a:rPr lang="en-US" altLang="zh-CN" sz="28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</a:br>
            <a:r>
              <a:rPr lang="en-US" altLang="zh-CN" sz="2800" b="1" u="sng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with retries</a:t>
            </a:r>
            <a:endParaRPr lang="en-US" altLang="zh-CN" sz="28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11560" y="1196752"/>
            <a:ext cx="720080" cy="6074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77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Calibri" pitchFamily="34" charset="0"/>
              </a:rPr>
              <a:t>The Serial Safety Net (SSN)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9826049-4600-4B6F-89F0-D8896ED9F552}" type="slidenum">
              <a:rPr lang="en-US" altLang="en-US" b="0">
                <a:latin typeface="Calibri" pitchFamily="34" charset="0"/>
              </a:rPr>
              <a:pPr/>
              <a:t>5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946944" y="3245852"/>
            <a:ext cx="1968500" cy="1295400"/>
          </a:xfrm>
          <a:prstGeom prst="round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Some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CC &gt;=</a:t>
            </a:r>
            <a:r>
              <a:rPr kumimoji="0" lang="en-US" sz="3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RC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Cross 2"/>
          <p:cNvSpPr/>
          <p:nvPr/>
        </p:nvSpPr>
        <p:spPr bwMode="auto">
          <a:xfrm>
            <a:off x="3200400" y="3664952"/>
            <a:ext cx="457200" cy="457200"/>
          </a:xfrm>
          <a:prstGeom prst="plus">
            <a:avLst>
              <a:gd name="adj" fmla="val 38889"/>
            </a:avLst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3942556" y="3479891"/>
            <a:ext cx="1728788" cy="8327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anchor="ctr">
            <a:noAutofit/>
          </a:bodyPr>
          <a:lstStyle/>
          <a:p>
            <a:pPr algn="ctr">
              <a:tabLst>
                <a:tab pos="2628900" algn="l"/>
              </a:tabLst>
            </a:pPr>
            <a:r>
              <a:rPr lang="en-US" altLang="zh-CN" sz="32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itchFamily="34" charset="0"/>
              </a:rPr>
              <a:t>SSN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5956300" y="3728142"/>
            <a:ext cx="533400" cy="320040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reeform 4"/>
          <p:cNvSpPr>
            <a:spLocks noChangeArrowheads="1"/>
          </p:cNvSpPr>
          <p:nvPr/>
        </p:nvSpPr>
        <p:spPr bwMode="auto">
          <a:xfrm>
            <a:off x="6941344" y="3398252"/>
            <a:ext cx="228600" cy="91440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reeform 5"/>
          <p:cNvSpPr>
            <a:spLocks noChangeArrowheads="1"/>
          </p:cNvSpPr>
          <p:nvPr/>
        </p:nvSpPr>
        <p:spPr bwMode="auto">
          <a:xfrm>
            <a:off x="7454900" y="3398252"/>
            <a:ext cx="228600" cy="91440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6"/>
          <p:cNvSpPr>
            <a:spLocks noChangeArrowheads="1"/>
          </p:cNvSpPr>
          <p:nvPr/>
        </p:nvSpPr>
        <p:spPr bwMode="auto">
          <a:xfrm>
            <a:off x="7924800" y="3398252"/>
            <a:ext cx="228600" cy="914400"/>
          </a:xfrm>
          <a:custGeom>
            <a:avLst/>
            <a:gdLst>
              <a:gd name="T0" fmla="*/ 163565 w 234156"/>
              <a:gd name="T1" fmla="*/ 0 h 1233487"/>
              <a:gd name="T2" fmla="*/ 2749 w 234156"/>
              <a:gd name="T3" fmla="*/ 62654 h 1233487"/>
              <a:gd name="T4" fmla="*/ 180058 w 234156"/>
              <a:gd name="T5" fmla="*/ 116953 h 1233487"/>
              <a:gd name="T6" fmla="*/ 10997 w 234156"/>
              <a:gd name="T7" fmla="*/ 171252 h 1233487"/>
              <a:gd name="T8" fmla="*/ 184181 w 234156"/>
              <a:gd name="T9" fmla="*/ 221376 h 1233487"/>
              <a:gd name="T10" fmla="*/ 2749 w 234156"/>
              <a:gd name="T11" fmla="*/ 268714 h 1233487"/>
              <a:gd name="T12" fmla="*/ 200674 w 234156"/>
              <a:gd name="T13" fmla="*/ 317444 h 1233487"/>
              <a:gd name="T14" fmla="*/ 15120 w 234156"/>
              <a:gd name="T15" fmla="*/ 360606 h 12334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156"/>
              <a:gd name="T25" fmla="*/ 0 h 1233487"/>
              <a:gd name="T26" fmla="*/ 234156 w 234156"/>
              <a:gd name="T27" fmla="*/ 1233487 h 12334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156" h="1233487">
                <a:moveTo>
                  <a:pt x="188913" y="0"/>
                </a:moveTo>
                <a:cubicBezTo>
                  <a:pt x="94456" y="73818"/>
                  <a:pt x="0" y="147637"/>
                  <a:pt x="3175" y="214312"/>
                </a:cubicBezTo>
                <a:cubicBezTo>
                  <a:pt x="6350" y="280987"/>
                  <a:pt x="206376" y="338138"/>
                  <a:pt x="207963" y="400050"/>
                </a:cubicBezTo>
                <a:cubicBezTo>
                  <a:pt x="209550" y="461962"/>
                  <a:pt x="11906" y="526256"/>
                  <a:pt x="12700" y="585787"/>
                </a:cubicBezTo>
                <a:cubicBezTo>
                  <a:pt x="13494" y="645318"/>
                  <a:pt x="214312" y="701675"/>
                  <a:pt x="212725" y="757237"/>
                </a:cubicBezTo>
                <a:cubicBezTo>
                  <a:pt x="211138" y="812799"/>
                  <a:pt x="0" y="864393"/>
                  <a:pt x="3175" y="919162"/>
                </a:cubicBezTo>
                <a:cubicBezTo>
                  <a:pt x="6350" y="973931"/>
                  <a:pt x="229394" y="1033463"/>
                  <a:pt x="231775" y="1085850"/>
                </a:cubicBezTo>
                <a:cubicBezTo>
                  <a:pt x="234156" y="1138237"/>
                  <a:pt x="125809" y="1185862"/>
                  <a:pt x="17463" y="1233487"/>
                </a:cubicBezTo>
              </a:path>
            </a:pathLst>
          </a:cu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en-US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4693652"/>
            <a:ext cx="1905000" cy="6444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28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Serializable execution</a:t>
            </a:r>
            <a:endParaRPr lang="en-US" altLang="zh-CN" sz="28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6944" y="4693652"/>
            <a:ext cx="1968500" cy="6444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28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Might admit anomalies</a:t>
            </a:r>
            <a:endParaRPr lang="en-US" altLang="zh-CN" sz="28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73450" y="4693652"/>
            <a:ext cx="2667000" cy="64444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2800" b="0" kern="0" dirty="0" smtClean="0"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Cheap certifier</a:t>
            </a:r>
            <a:endParaRPr lang="en-US" altLang="zh-CN" sz="2800" b="0" kern="0" dirty="0"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" name="Oval Callout 4"/>
          <p:cNvSpPr/>
          <p:nvPr/>
        </p:nvSpPr>
        <p:spPr bwMode="auto">
          <a:xfrm>
            <a:off x="790972" y="5789057"/>
            <a:ext cx="5276056" cy="893147"/>
          </a:xfrm>
          <a:prstGeom prst="wedgeEllipseCallout">
            <a:avLst>
              <a:gd name="adj1" fmla="val 22727"/>
              <a:gd name="adj2" fmla="val -99066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Works even i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CC is buggy</a:t>
            </a:r>
          </a:p>
        </p:txBody>
      </p:sp>
      <p:sp>
        <p:nvSpPr>
          <p:cNvPr id="17" name="Oval Callout 16"/>
          <p:cNvSpPr/>
          <p:nvPr/>
        </p:nvSpPr>
        <p:spPr bwMode="auto">
          <a:xfrm>
            <a:off x="4269740" y="1836465"/>
            <a:ext cx="2219960" cy="1245256"/>
          </a:xfrm>
          <a:prstGeom prst="wedgeEllipseCallout">
            <a:avLst>
              <a:gd name="adj1" fmla="val -12520"/>
              <a:gd name="adj2" fmla="val 67864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Aborts offenders</a:t>
            </a:r>
          </a:p>
        </p:txBody>
      </p:sp>
      <p:sp>
        <p:nvSpPr>
          <p:cNvPr id="19" name="Oval Callout 18"/>
          <p:cNvSpPr/>
          <p:nvPr/>
        </p:nvSpPr>
        <p:spPr bwMode="auto">
          <a:xfrm>
            <a:off x="343472" y="1449676"/>
            <a:ext cx="3085528" cy="1269794"/>
          </a:xfrm>
          <a:prstGeom prst="wedgeEllipseCallout">
            <a:avLst>
              <a:gd name="adj1" fmla="val -8805"/>
              <a:gd name="adj2" fmla="val 75082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Dictates access pattern</a:t>
            </a:r>
          </a:p>
        </p:txBody>
      </p:sp>
    </p:spTree>
    <p:extLst>
      <p:ext uri="{BB962C8B-B14F-4D97-AF65-F5344CB8AC3E}">
        <p14:creationId xmlns:p14="http://schemas.microsoft.com/office/powerpoint/2010/main" val="7850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938904"/>
              </p:ext>
            </p:extLst>
          </p:nvPr>
        </p:nvGraphicFramePr>
        <p:xfrm>
          <a:off x="107504" y="1223088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>
                <a:ea typeface="Calibri" pitchFamily="34" charset="0"/>
              </a:rPr>
              <a:t>SSN: fast, fair, serializable</a:t>
            </a:r>
            <a:endParaRPr lang="en-US" altLang="en-US" dirty="0">
              <a:ea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C7FB0CD-3437-407B-A615-2C056FE48909}" type="slidenum">
              <a:rPr lang="en-US" altLang="en-US" b="0">
                <a:latin typeface="Calibri" pitchFamily="34" charset="0"/>
              </a:rPr>
              <a:pPr/>
              <a:t>6</a:t>
            </a:fld>
            <a:endParaRPr lang="en-US" altLang="en-US" b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35441" y="3645024"/>
            <a:ext cx="896399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ctr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OCC</a:t>
            </a:r>
            <a:endParaRPr lang="en-US" altLang="zh-CN" sz="3200" b="0" kern="0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88013" y="3573016"/>
            <a:ext cx="478016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SI</a:t>
            </a:r>
            <a:endParaRPr lang="en-US" altLang="zh-CN" sz="3200" b="0" kern="0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85187" y="1649008"/>
            <a:ext cx="667170" cy="627864"/>
          </a:xfrm>
          <a:prstGeom prst="rect">
            <a:avLst/>
          </a:prstGeom>
          <a:noFill/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0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SSI</a:t>
            </a:r>
            <a:endParaRPr lang="en-US" altLang="zh-CN" sz="3200" b="0" kern="0" dirty="0" smtClean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8160" y="3725416"/>
            <a:ext cx="843501" cy="627864"/>
          </a:xfrm>
          <a:prstGeom prst="rect">
            <a:avLst/>
          </a:prstGeom>
          <a:solidFill>
            <a:schemeClr val="bg1"/>
          </a:solidFill>
        </p:spPr>
        <p:txBody>
          <a:bodyPr wrap="none" tIns="91440" bIns="91440">
            <a:spAutoFit/>
          </a:bodyPr>
          <a:lstStyle/>
          <a:p>
            <a:pPr marL="0" lvl="1" algn="l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CN" sz="3200" b="1" kern="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Calibri" pitchFamily="34" charset="0"/>
                <a:sym typeface="Wingdings" pitchFamily="2" charset="2"/>
              </a:rPr>
              <a:t>SSN</a:t>
            </a:r>
            <a:endParaRPr lang="en-US" altLang="zh-CN" sz="3200" b="1" kern="0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SimSun" pitchFamily="2" charset="-122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306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model</a:t>
            </a:r>
            <a:endParaRPr lang="en-CA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7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901956" y="2520504"/>
            <a:ext cx="936104" cy="1337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73964" y="2736528"/>
            <a:ext cx="936104" cy="13372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45972" y="2952552"/>
            <a:ext cx="936104" cy="1337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117980" y="3168576"/>
            <a:ext cx="936104" cy="1337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3059832" y="2971666"/>
            <a:ext cx="936104" cy="1337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131840" y="3187690"/>
            <a:ext cx="936104" cy="1337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4932040" y="2568780"/>
            <a:ext cx="936104" cy="1337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5004048" y="2784804"/>
            <a:ext cx="936104" cy="13372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076056" y="3000828"/>
            <a:ext cx="936104" cy="1337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5148064" y="3216852"/>
            <a:ext cx="936104" cy="133729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2280" y="2712796"/>
            <a:ext cx="936104" cy="13372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7164288" y="2928820"/>
            <a:ext cx="936104" cy="13372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7236296" y="3144844"/>
            <a:ext cx="936104" cy="1337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 rot="4558021">
            <a:off x="4846630" y="181169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...</a:t>
            </a:r>
            <a:endParaRPr lang="en-CA" sz="2400" dirty="0"/>
          </a:p>
        </p:txBody>
      </p:sp>
      <p:sp>
        <p:nvSpPr>
          <p:cNvPr id="28" name="Rectangle 27"/>
          <p:cNvSpPr/>
          <p:nvPr/>
        </p:nvSpPr>
        <p:spPr>
          <a:xfrm>
            <a:off x="5292080" y="3416682"/>
            <a:ext cx="936104" cy="1337291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9" name="Oval Callout 28"/>
          <p:cNvSpPr/>
          <p:nvPr/>
        </p:nvSpPr>
        <p:spPr bwMode="auto">
          <a:xfrm>
            <a:off x="2824237" y="4781521"/>
            <a:ext cx="2827883" cy="1211818"/>
          </a:xfrm>
          <a:prstGeom prst="wedgeEllipseCallout">
            <a:avLst>
              <a:gd name="adj1" fmla="val 47758"/>
              <a:gd name="adj2" fmla="val -86977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Uncommitted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write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Oval Callout 29"/>
          <p:cNvSpPr/>
          <p:nvPr/>
        </p:nvSpPr>
        <p:spPr bwMode="auto">
          <a:xfrm>
            <a:off x="5965890" y="4581128"/>
            <a:ext cx="2827883" cy="1211818"/>
          </a:xfrm>
          <a:prstGeom prst="wedgeEllipseCallout">
            <a:avLst>
              <a:gd name="adj1" fmla="val -51421"/>
              <a:gd name="adj2" fmla="val -77037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Invisible to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other readers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Oval Callout 30"/>
          <p:cNvSpPr/>
          <p:nvPr/>
        </p:nvSpPr>
        <p:spPr bwMode="auto">
          <a:xfrm>
            <a:off x="1607425" y="1382931"/>
            <a:ext cx="2827883" cy="1211818"/>
          </a:xfrm>
          <a:prstGeom prst="wedgeEllipseCallout">
            <a:avLst>
              <a:gd name="adj1" fmla="val 4763"/>
              <a:gd name="adj2" fmla="val 45693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Multi-version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database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9928" y="3321875"/>
            <a:ext cx="936104" cy="1337291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91680" y="3321874"/>
            <a:ext cx="936104" cy="1337291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4" name="Parallelogram 33"/>
          <p:cNvSpPr/>
          <p:nvPr/>
        </p:nvSpPr>
        <p:spPr>
          <a:xfrm rot="8627083">
            <a:off x="144312" y="4084383"/>
            <a:ext cx="2976251" cy="120949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Parallelogram 34"/>
          <p:cNvSpPr/>
          <p:nvPr/>
        </p:nvSpPr>
        <p:spPr>
          <a:xfrm rot="13115489">
            <a:off x="82814" y="4036885"/>
            <a:ext cx="2976251" cy="120949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Callout 36"/>
          <p:cNvSpPr/>
          <p:nvPr/>
        </p:nvSpPr>
        <p:spPr bwMode="auto">
          <a:xfrm>
            <a:off x="5148064" y="1196752"/>
            <a:ext cx="3240360" cy="1211818"/>
          </a:xfrm>
          <a:prstGeom prst="wedgeEllipseCallout">
            <a:avLst>
              <a:gd name="adj1" fmla="val 23951"/>
              <a:gd name="adj2" fmla="val 87982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CC decides which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version to read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304800" y="6055568"/>
            <a:ext cx="8155632" cy="685800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40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 Captures most CC schemes, incl. 2PL</a:t>
            </a:r>
            <a:endParaRPr lang="en-US" altLang="zh-CN" sz="4000" kern="0" dirty="0">
              <a:solidFill>
                <a:srgbClr val="C00000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graphs and cycles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453385" y="2771690"/>
            <a:ext cx="4550663" cy="523220"/>
          </a:xfrm>
          <a:prstGeom prst="rect">
            <a:avLst/>
          </a:prstGeom>
          <a:noFill/>
        </p:spPr>
        <p:txBody>
          <a:bodyPr wrap="square" lIns="91440" rtlCol="0" anchor="ctr" anchorCtr="0"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T1</a:t>
            </a:r>
            <a:r>
              <a:rPr lang="en-US" sz="28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2800" i="1" dirty="0" smtClean="0">
                <a:latin typeface="Calibri" panose="020F0502020204030204" pitchFamily="34" charset="0"/>
              </a:rPr>
              <a:t>:y:</a:t>
            </a:r>
            <a:r>
              <a:rPr lang="en-US" sz="28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T2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</a:t>
            </a:r>
            <a:r>
              <a:rPr lang="en-US" sz="2800" i="1" dirty="0" smtClean="0">
                <a:latin typeface="Calibri" panose="020F0502020204030204" pitchFamily="34" charset="0"/>
              </a:rPr>
              <a:t>:x: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T3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2800" i="1" dirty="0" smtClean="0">
                <a:latin typeface="Calibri" panose="020F0502020204030204" pitchFamily="34" charset="0"/>
              </a:rPr>
              <a:t>:x:</a:t>
            </a:r>
            <a:r>
              <a:rPr lang="en-US" sz="28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T1</a:t>
            </a:r>
            <a:endParaRPr lang="en-US" sz="2800" b="1" i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77388" y="3429000"/>
            <a:ext cx="7278988" cy="2952328"/>
            <a:chOff x="677388" y="3429000"/>
            <a:chExt cx="7278988" cy="2952328"/>
          </a:xfrm>
        </p:grpSpPr>
        <p:sp>
          <p:nvSpPr>
            <p:cNvPr id="39" name="Right Triangle 38"/>
            <p:cNvSpPr/>
            <p:nvPr/>
          </p:nvSpPr>
          <p:spPr>
            <a:xfrm rot="10800000">
              <a:off x="5300200" y="4018295"/>
              <a:ext cx="359960" cy="360000"/>
            </a:xfrm>
            <a:prstGeom prst="rtTriangl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ight Triangle 41"/>
            <p:cNvSpPr/>
            <p:nvPr/>
          </p:nvSpPr>
          <p:spPr>
            <a:xfrm rot="10800000">
              <a:off x="7310288" y="5612750"/>
              <a:ext cx="359960" cy="360000"/>
            </a:xfrm>
            <a:prstGeom prst="rtTriangl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Right Triangle 42"/>
            <p:cNvSpPr/>
            <p:nvPr/>
          </p:nvSpPr>
          <p:spPr>
            <a:xfrm rot="10800000">
              <a:off x="4740148" y="5612751"/>
              <a:ext cx="359960" cy="360000"/>
            </a:xfrm>
            <a:prstGeom prst="rtTriangl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Right Triangle 49"/>
            <p:cNvSpPr/>
            <p:nvPr/>
          </p:nvSpPr>
          <p:spPr>
            <a:xfrm rot="10800000">
              <a:off x="6052304" y="4581167"/>
              <a:ext cx="359960" cy="360000"/>
            </a:xfrm>
            <a:prstGeom prst="rtTriangl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19156" y="3662208"/>
              <a:ext cx="3302220" cy="2359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755576" y="4149080"/>
              <a:ext cx="576064" cy="53047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T1</a:t>
              </a:r>
              <a:endParaRPr lang="en-CA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81265" y="4698722"/>
              <a:ext cx="576064" cy="53047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T2</a:t>
              </a:r>
              <a:endParaRPr lang="en-CA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47664" y="5805264"/>
              <a:ext cx="576064" cy="53047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T3</a:t>
              </a:r>
              <a:endParaRPr lang="en-CA" dirty="0"/>
            </a:p>
          </p:txBody>
        </p:sp>
        <p:cxnSp>
          <p:nvCxnSpPr>
            <p:cNvPr id="10" name="Elbow Connector 9"/>
            <p:cNvCxnSpPr>
              <a:stCxn id="7" idx="0"/>
              <a:endCxn id="6" idx="7"/>
            </p:cNvCxnSpPr>
            <p:nvPr/>
          </p:nvCxnSpPr>
          <p:spPr>
            <a:xfrm rot="16200000" flipV="1">
              <a:off x="1872310" y="3601735"/>
              <a:ext cx="471955" cy="1722020"/>
            </a:xfrm>
            <a:prstGeom prst="curvedConnector3">
              <a:avLst>
                <a:gd name="adj1" fmla="val 164898"/>
              </a:avLst>
            </a:prstGeom>
            <a:ln w="19050"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9"/>
            <p:cNvCxnSpPr>
              <a:stCxn id="8" idx="6"/>
              <a:endCxn id="7" idx="4"/>
            </p:cNvCxnSpPr>
            <p:nvPr/>
          </p:nvCxnSpPr>
          <p:spPr>
            <a:xfrm flipV="1">
              <a:off x="2123728" y="5229200"/>
              <a:ext cx="845569" cy="841303"/>
            </a:xfrm>
            <a:prstGeom prst="curvedConnector2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9"/>
            <p:cNvCxnSpPr>
              <a:stCxn id="6" idx="4"/>
              <a:endCxn id="8" idx="2"/>
            </p:cNvCxnSpPr>
            <p:nvPr/>
          </p:nvCxnSpPr>
          <p:spPr>
            <a:xfrm rot="16200000" flipH="1">
              <a:off x="600164" y="5123002"/>
              <a:ext cx="1390945" cy="504056"/>
            </a:xfrm>
            <a:prstGeom prst="curvedConnector2">
              <a:avLst/>
            </a:prstGeom>
            <a:ln w="19050"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77388" y="5318392"/>
              <a:ext cx="340157" cy="523220"/>
            </a:xfrm>
            <a:prstGeom prst="rect">
              <a:avLst/>
            </a:prstGeom>
            <a:noFill/>
          </p:spPr>
          <p:txBody>
            <a:bodyPr wrap="none" lIns="91440" rtlCol="0" anchor="ctr" anchorCtr="0">
              <a:spAutoFit/>
            </a:bodyPr>
            <a:lstStyle/>
            <a:p>
              <a:pPr algn="ctr"/>
              <a:r>
                <a:rPr lang="en-US" sz="2800" i="1" dirty="0" smtClean="0">
                  <a:latin typeface="Calibri" panose="020F0502020204030204" pitchFamily="34" charset="0"/>
                </a:rPr>
                <a:t>x</a:t>
              </a:r>
              <a:endParaRPr lang="en-US" sz="2800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3822" y="3429000"/>
              <a:ext cx="344967" cy="523220"/>
            </a:xfrm>
            <a:prstGeom prst="rect">
              <a:avLst/>
            </a:prstGeom>
            <a:noFill/>
          </p:spPr>
          <p:txBody>
            <a:bodyPr wrap="none" lIns="91440" rtlCol="0" anchor="ctr" anchorCtr="0">
              <a:spAutoFit/>
            </a:bodyPr>
            <a:lstStyle/>
            <a:p>
              <a:pPr algn="ctr"/>
              <a:r>
                <a:rPr lang="en-US" sz="2800" i="1" dirty="0">
                  <a:latin typeface="Calibri" panose="020F0502020204030204" pitchFamily="34" charset="0"/>
                </a:rPr>
                <a:t>y</a:t>
              </a:r>
              <a:endParaRPr lang="en-US" sz="2800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81265" y="5602839"/>
              <a:ext cx="340157" cy="523220"/>
            </a:xfrm>
            <a:prstGeom prst="rect">
              <a:avLst/>
            </a:prstGeom>
            <a:noFill/>
          </p:spPr>
          <p:txBody>
            <a:bodyPr wrap="none" lIns="91440" rtlCol="0" anchor="ctr" anchorCtr="0">
              <a:spAutoFit/>
            </a:bodyPr>
            <a:lstStyle/>
            <a:p>
              <a:pPr algn="ctr"/>
              <a:r>
                <a:rPr lang="en-US" sz="2800" i="1" dirty="0" smtClean="0">
                  <a:latin typeface="Calibri" panose="020F0502020204030204" pitchFamily="34" charset="0"/>
                </a:rPr>
                <a:t>x</a:t>
              </a:r>
              <a:endParaRPr lang="en-US" sz="2800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6" name="Straight Connector 65"/>
            <p:cNvCxnSpPr>
              <a:stCxn id="43" idx="2"/>
              <a:endCxn id="42" idx="4"/>
            </p:cNvCxnSpPr>
            <p:nvPr/>
          </p:nvCxnSpPr>
          <p:spPr>
            <a:xfrm flipV="1">
              <a:off x="5100108" y="5612750"/>
              <a:ext cx="2210180" cy="1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39" idx="0"/>
              <a:endCxn id="50" idx="0"/>
            </p:cNvCxnSpPr>
            <p:nvPr/>
          </p:nvCxnSpPr>
          <p:spPr>
            <a:xfrm>
              <a:off x="5660160" y="4378295"/>
              <a:ext cx="752104" cy="562872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0" idx="0"/>
              <a:endCxn id="42" idx="4"/>
            </p:cNvCxnSpPr>
            <p:nvPr/>
          </p:nvCxnSpPr>
          <p:spPr>
            <a:xfrm>
              <a:off x="6412264" y="4941167"/>
              <a:ext cx="898024" cy="671583"/>
            </a:xfrm>
            <a:prstGeom prst="line">
              <a:avLst/>
            </a:prstGeom>
            <a:ln w="38100">
              <a:solidFill>
                <a:schemeClr val="tx2"/>
              </a:solidFill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236296" y="5066020"/>
              <a:ext cx="542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/>
                <a:t>T3</a:t>
              </a:r>
              <a:endParaRPr lang="en-CA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12264" y="4417948"/>
              <a:ext cx="542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/>
                <a:t>T2</a:t>
              </a:r>
              <a:endParaRPr lang="en-CA" sz="2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54104" y="3861048"/>
              <a:ext cx="542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/>
                <a:t>T1</a:t>
              </a:r>
              <a:endParaRPr lang="en-CA" sz="2800" dirty="0"/>
            </a:p>
          </p:txBody>
        </p:sp>
        <p:cxnSp>
          <p:nvCxnSpPr>
            <p:cNvPr id="76" name="Straight Connector 75"/>
            <p:cNvCxnSpPr>
              <a:stCxn id="43" idx="2"/>
              <a:endCxn id="39" idx="0"/>
            </p:cNvCxnSpPr>
            <p:nvPr/>
          </p:nvCxnSpPr>
          <p:spPr>
            <a:xfrm flipV="1">
              <a:off x="5100108" y="4378295"/>
              <a:ext cx="560052" cy="1234456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  <a:headEnd type="stealth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427984" y="5066020"/>
              <a:ext cx="7601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chemeClr val="bg1">
                      <a:lumMod val="50000"/>
                    </a:schemeClr>
                  </a:solidFill>
                </a:rPr>
                <a:t>(</a:t>
              </a:r>
              <a:r>
                <a:rPr lang="en-CA" sz="2800" dirty="0" smtClean="0">
                  <a:solidFill>
                    <a:schemeClr val="bg1">
                      <a:lumMod val="50000"/>
                    </a:schemeClr>
                  </a:solidFill>
                </a:rPr>
                <a:t>T3)</a:t>
              </a:r>
              <a:endParaRPr lang="en-CA" sz="2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rot="16200000">
              <a:off x="3233741" y="4618499"/>
              <a:ext cx="20476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/>
                <a:t>commit </a:t>
              </a:r>
              <a:r>
                <a:rPr lang="en-CA" sz="2800" dirty="0" smtClean="0"/>
                <a:t>time</a:t>
              </a:r>
              <a:endParaRPr lang="en-CA" sz="28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499992" y="5858108"/>
              <a:ext cx="28615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800" dirty="0" smtClean="0"/>
                <a:t>dependency order</a:t>
              </a:r>
              <a:endParaRPr lang="en-CA" sz="2800" dirty="0"/>
            </a:p>
          </p:txBody>
        </p:sp>
        <p:sp>
          <p:nvSpPr>
            <p:cNvPr id="86" name="Right Triangle 85"/>
            <p:cNvSpPr/>
            <p:nvPr/>
          </p:nvSpPr>
          <p:spPr>
            <a:xfrm rot="16200000">
              <a:off x="4266168" y="3717224"/>
              <a:ext cx="270000" cy="53632"/>
            </a:xfrm>
            <a:prstGeom prst="rt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/>
            </a:p>
          </p:txBody>
        </p:sp>
        <p:sp>
          <p:nvSpPr>
            <p:cNvPr id="87" name="Right Triangle 86"/>
            <p:cNvSpPr/>
            <p:nvPr/>
          </p:nvSpPr>
          <p:spPr>
            <a:xfrm rot="16200000">
              <a:off x="4366600" y="3832592"/>
              <a:ext cx="54000" cy="53632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257984" y="4815025"/>
              <a:ext cx="234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ight Triangle 82"/>
            <p:cNvSpPr/>
            <p:nvPr/>
          </p:nvSpPr>
          <p:spPr>
            <a:xfrm flipV="1">
              <a:off x="7686376" y="5901773"/>
              <a:ext cx="270000" cy="53632"/>
            </a:xfrm>
            <a:prstGeom prst="rtTriangl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/>
            </a:p>
          </p:txBody>
        </p:sp>
        <p:sp>
          <p:nvSpPr>
            <p:cNvPr id="84" name="Right Triangle 83"/>
            <p:cNvSpPr/>
            <p:nvPr/>
          </p:nvSpPr>
          <p:spPr>
            <a:xfrm flipV="1">
              <a:off x="7679008" y="5909341"/>
              <a:ext cx="54000" cy="53632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 dirty="0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4356336" y="5901774"/>
              <a:ext cx="36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76678"/>
              </p:ext>
            </p:extLst>
          </p:nvPr>
        </p:nvGraphicFramePr>
        <p:xfrm>
          <a:off x="578878" y="1170267"/>
          <a:ext cx="7521514" cy="13209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64730"/>
                <a:gridCol w="720080"/>
                <a:gridCol w="720080"/>
                <a:gridCol w="864096"/>
                <a:gridCol w="504056"/>
                <a:gridCol w="720080"/>
                <a:gridCol w="792088"/>
                <a:gridCol w="504056"/>
                <a:gridCol w="720080"/>
                <a:gridCol w="1008112"/>
                <a:gridCol w="504056"/>
              </a:tblGrid>
              <a:tr h="44030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r(x,0)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r(y,0)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w(x,-11)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C!!</a:t>
                      </a:r>
                      <a:endParaRPr lang="en-CA" dirty="0"/>
                    </a:p>
                  </a:txBody>
                  <a:tcPr anchor="ctr"/>
                </a:tc>
              </a:tr>
              <a:tr h="44030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r(y,0)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w(y,10)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C!!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</a:tr>
              <a:tr h="44030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r(x,0)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r(y,10)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C!!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8</a:t>
            </a:fld>
            <a:endParaRPr lang="en-CA" dirty="0"/>
          </a:p>
        </p:txBody>
      </p:sp>
      <p:sp>
        <p:nvSpPr>
          <p:cNvPr id="38" name="Oval Callout 37"/>
          <p:cNvSpPr/>
          <p:nvPr/>
        </p:nvSpPr>
        <p:spPr bwMode="auto">
          <a:xfrm>
            <a:off x="5724128" y="2647590"/>
            <a:ext cx="2827883" cy="1211818"/>
          </a:xfrm>
          <a:prstGeom prst="wedgeEllipseCallout">
            <a:avLst>
              <a:gd name="adj1" fmla="val -83714"/>
              <a:gd name="adj2" fmla="val -18154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SI read-only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anomaly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ight Triangle 47"/>
          <p:cNvSpPr/>
          <p:nvPr/>
        </p:nvSpPr>
        <p:spPr>
          <a:xfrm rot="10800000">
            <a:off x="5300200" y="4018295"/>
            <a:ext cx="359960" cy="360000"/>
          </a:xfrm>
          <a:prstGeom prst="rtTriangl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ight Triangle 48"/>
          <p:cNvSpPr/>
          <p:nvPr/>
        </p:nvSpPr>
        <p:spPr>
          <a:xfrm rot="10800000">
            <a:off x="7310288" y="5612750"/>
            <a:ext cx="359960" cy="360000"/>
          </a:xfrm>
          <a:prstGeom prst="rtTriangl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ight Triangle 50"/>
          <p:cNvSpPr/>
          <p:nvPr/>
        </p:nvSpPr>
        <p:spPr>
          <a:xfrm rot="10800000">
            <a:off x="4740148" y="5612751"/>
            <a:ext cx="359960" cy="360000"/>
          </a:xfrm>
          <a:prstGeom prst="rtTriangl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ight Triangle 51"/>
          <p:cNvSpPr/>
          <p:nvPr/>
        </p:nvSpPr>
        <p:spPr>
          <a:xfrm rot="10800000">
            <a:off x="6052304" y="4581167"/>
            <a:ext cx="359960" cy="360000"/>
          </a:xfrm>
          <a:prstGeom prst="rtTriangl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/>
          <p:cNvSpPr/>
          <p:nvPr/>
        </p:nvSpPr>
        <p:spPr>
          <a:xfrm>
            <a:off x="4519156" y="3662208"/>
            <a:ext cx="3302220" cy="2359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4" name="Straight Connector 53"/>
          <p:cNvCxnSpPr>
            <a:stCxn id="51" idx="2"/>
            <a:endCxn id="49" idx="4"/>
          </p:cNvCxnSpPr>
          <p:nvPr/>
        </p:nvCxnSpPr>
        <p:spPr>
          <a:xfrm flipV="1">
            <a:off x="5100108" y="5612750"/>
            <a:ext cx="2210180" cy="1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8" idx="0"/>
            <a:endCxn id="52" idx="0"/>
          </p:cNvCxnSpPr>
          <p:nvPr/>
        </p:nvCxnSpPr>
        <p:spPr>
          <a:xfrm>
            <a:off x="5660160" y="4378295"/>
            <a:ext cx="752104" cy="562872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0"/>
            <a:endCxn id="49" idx="4"/>
          </p:cNvCxnSpPr>
          <p:nvPr/>
        </p:nvCxnSpPr>
        <p:spPr>
          <a:xfrm>
            <a:off x="6412264" y="4941167"/>
            <a:ext cx="898024" cy="671583"/>
          </a:xfrm>
          <a:prstGeom prst="line">
            <a:avLst/>
          </a:prstGeom>
          <a:ln w="38100">
            <a:solidFill>
              <a:schemeClr val="tx2"/>
            </a:solidFill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36296" y="5066020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T3</a:t>
            </a:r>
            <a:endParaRPr lang="en-CA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6412264" y="4417948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T2</a:t>
            </a:r>
            <a:endParaRPr lang="en-CA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5654104" y="3861048"/>
            <a:ext cx="54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T1</a:t>
            </a:r>
            <a:endParaRPr lang="en-CA" sz="2800" dirty="0"/>
          </a:p>
        </p:txBody>
      </p:sp>
      <p:cxnSp>
        <p:nvCxnSpPr>
          <p:cNvPr id="60" name="Straight Connector 59"/>
          <p:cNvCxnSpPr>
            <a:stCxn id="51" idx="2"/>
            <a:endCxn id="48" idx="0"/>
          </p:cNvCxnSpPr>
          <p:nvPr/>
        </p:nvCxnSpPr>
        <p:spPr>
          <a:xfrm flipV="1">
            <a:off x="5100108" y="4378295"/>
            <a:ext cx="560052" cy="1234456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stealth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427984" y="506602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CA" sz="2800" dirty="0" smtClean="0">
                <a:solidFill>
                  <a:schemeClr val="bg1">
                    <a:lumMod val="50000"/>
                  </a:schemeClr>
                </a:solidFill>
              </a:rPr>
              <a:t>T3)</a:t>
            </a:r>
            <a:endParaRPr lang="en-CA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233741" y="4618499"/>
            <a:ext cx="2047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commit </a:t>
            </a:r>
            <a:r>
              <a:rPr lang="en-CA" sz="2800" dirty="0" smtClean="0"/>
              <a:t>time</a:t>
            </a:r>
            <a:endParaRPr lang="en-CA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4499992" y="5858108"/>
            <a:ext cx="2861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800" dirty="0" smtClean="0"/>
              <a:t>dependency order</a:t>
            </a:r>
            <a:endParaRPr lang="en-CA" sz="2800" dirty="0"/>
          </a:p>
        </p:txBody>
      </p:sp>
      <p:sp>
        <p:nvSpPr>
          <p:cNvPr id="64" name="Right Triangle 63"/>
          <p:cNvSpPr/>
          <p:nvPr/>
        </p:nvSpPr>
        <p:spPr>
          <a:xfrm rot="16200000">
            <a:off x="4266168" y="3717224"/>
            <a:ext cx="270000" cy="53632"/>
          </a:xfrm>
          <a:prstGeom prst="rtTriangl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/>
          </a:p>
        </p:txBody>
      </p:sp>
      <p:sp>
        <p:nvSpPr>
          <p:cNvPr id="65" name="Right Triangle 64"/>
          <p:cNvSpPr/>
          <p:nvPr/>
        </p:nvSpPr>
        <p:spPr>
          <a:xfrm rot="16200000">
            <a:off x="4366600" y="3832592"/>
            <a:ext cx="54000" cy="53632"/>
          </a:xfrm>
          <a:prstGeom prst="rt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 dirty="0"/>
          </a:p>
        </p:txBody>
      </p:sp>
      <p:cxnSp>
        <p:nvCxnSpPr>
          <p:cNvPr id="69" name="Straight Connector 68"/>
          <p:cNvCxnSpPr/>
          <p:nvPr/>
        </p:nvCxnSpPr>
        <p:spPr>
          <a:xfrm rot="16200000" flipV="1">
            <a:off x="3257984" y="4815025"/>
            <a:ext cx="23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Triangle 69"/>
          <p:cNvSpPr/>
          <p:nvPr/>
        </p:nvSpPr>
        <p:spPr>
          <a:xfrm flipV="1">
            <a:off x="7686376" y="5901773"/>
            <a:ext cx="270000" cy="53632"/>
          </a:xfrm>
          <a:prstGeom prst="rtTriangl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/>
          </a:p>
        </p:txBody>
      </p:sp>
      <p:sp>
        <p:nvSpPr>
          <p:cNvPr id="71" name="Right Triangle 70"/>
          <p:cNvSpPr/>
          <p:nvPr/>
        </p:nvSpPr>
        <p:spPr>
          <a:xfrm flipV="1">
            <a:off x="7679008" y="5909341"/>
            <a:ext cx="54000" cy="53632"/>
          </a:xfrm>
          <a:prstGeom prst="rt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8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4356336" y="5901774"/>
            <a:ext cx="36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graphs and cycles</a:t>
            </a:r>
            <a:endParaRPr lang="en-CA" dirty="0"/>
          </a:p>
        </p:txBody>
      </p:sp>
      <p:sp>
        <p:nvSpPr>
          <p:cNvPr id="40" name="Oval Callout 39"/>
          <p:cNvSpPr/>
          <p:nvPr/>
        </p:nvSpPr>
        <p:spPr bwMode="auto">
          <a:xfrm>
            <a:off x="2855821" y="1556792"/>
            <a:ext cx="2851906" cy="1736678"/>
          </a:xfrm>
          <a:prstGeom prst="wedgeEllipseCallout">
            <a:avLst>
              <a:gd name="adj1" fmla="val 46887"/>
              <a:gd name="adj2" fmla="val 103101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T1 commits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last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&amp; “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closes”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cycle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5" name="Oval Callout 44"/>
          <p:cNvSpPr/>
          <p:nvPr/>
        </p:nvSpPr>
        <p:spPr bwMode="auto">
          <a:xfrm>
            <a:off x="6170143" y="2381814"/>
            <a:ext cx="2330689" cy="1736678"/>
          </a:xfrm>
          <a:prstGeom prst="wedgeEllipseCallout">
            <a:avLst>
              <a:gd name="adj1" fmla="val 4649"/>
              <a:gd name="adj2" fmla="val 106573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“Hard”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to detect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T1 </a:t>
            </a:r>
            <a:r>
              <a:rPr lang="en-CA" sz="2400" dirty="0" smtClean="0">
                <a:latin typeface="Wingdings 3" panose="05040102010807070707" pitchFamily="18" charset="2"/>
              </a:rPr>
              <a:t>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6" name="Oval Callout 45"/>
          <p:cNvSpPr/>
          <p:nvPr/>
        </p:nvSpPr>
        <p:spPr bwMode="auto">
          <a:xfrm>
            <a:off x="660854" y="2492896"/>
            <a:ext cx="2182954" cy="1736678"/>
          </a:xfrm>
          <a:prstGeom prst="wedgeEllipseCallout">
            <a:avLst>
              <a:gd name="adj1" fmla="val 133057"/>
              <a:gd name="adj2" fmla="val 102522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“Easy” 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to detect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T3 </a:t>
            </a:r>
            <a:r>
              <a:rPr lang="en-CA" sz="2400" dirty="0" smtClean="0">
                <a:latin typeface="Wingdings 3" panose="05040102010807070707" pitchFamily="18" charset="2"/>
                <a:sym typeface="Wingdings 3"/>
              </a:rPr>
              <a:t>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T1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 bwMode="auto">
          <a:xfrm>
            <a:off x="251520" y="5125841"/>
            <a:ext cx="3817621" cy="1471511"/>
          </a:xfrm>
          <a:prstGeom prst="rect">
            <a:avLst/>
          </a:prstGeom>
          <a:solidFill>
            <a:srgbClr val="FFFFC5"/>
          </a:solidFill>
          <a:ln w="9525">
            <a:noFill/>
            <a:miter lim="800000"/>
            <a:headEnd/>
            <a:tailEnd/>
          </a:ln>
        </p:spPr>
        <p:txBody>
          <a:bodyPr wrap="none" lIns="360000" tIns="180000" rIns="360000" bIns="180000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40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SSN: </a:t>
            </a:r>
            <a:r>
              <a:rPr lang="en-US" altLang="zh-CN" sz="4000" i="1" u="sng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efficiently</a:t>
            </a:r>
            <a:r>
              <a:rPr lang="en-US" altLang="zh-CN" sz="4000" kern="0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/>
            </a:r>
            <a:br>
              <a:rPr lang="en-US" altLang="zh-CN" sz="4000" kern="0" dirty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</a:br>
            <a:r>
              <a:rPr lang="en-US" altLang="zh-CN" sz="4000" kern="0" dirty="0" smtClean="0">
                <a:solidFill>
                  <a:srgbClr val="C00000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detect </a:t>
            </a:r>
            <a:r>
              <a:rPr lang="en-US" sz="3600" b="1" dirty="0">
                <a:latin typeface="Calibri" panose="020F0502020204030204" pitchFamily="34" charset="0"/>
              </a:rPr>
              <a:t>T1 </a:t>
            </a:r>
            <a:r>
              <a:rPr lang="en-CA" sz="3200" dirty="0">
                <a:latin typeface="Wingdings 3" panose="05040102010807070707" pitchFamily="18" charset="2"/>
              </a:rPr>
              <a:t>…</a:t>
            </a:r>
            <a:r>
              <a:rPr lang="en-US" sz="3600" b="1" dirty="0">
                <a:latin typeface="Calibri" panose="020F0502020204030204" pitchFamily="34" charset="0"/>
              </a:rPr>
              <a:t> </a:t>
            </a:r>
            <a:r>
              <a:rPr lang="en-US" sz="3600" b="1" dirty="0" smtClean="0">
                <a:latin typeface="Calibri" panose="020F0502020204030204" pitchFamily="34" charset="0"/>
              </a:rPr>
              <a:t>T3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3415-6580-4876-9C26-42A674B3D436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3908</TotalTime>
  <Words>732</Words>
  <Application>Microsoft Office PowerPoint</Application>
  <PresentationFormat>On-screen Show (4:3)</PresentationFormat>
  <Paragraphs>248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Serial Safety Net:  Efficient concurrency control  on modern hardware</vt:lpstr>
      <vt:lpstr>Modern HW: CPU on critical path</vt:lpstr>
      <vt:lpstr>CC: current state of the art</vt:lpstr>
      <vt:lpstr>CC: Robustness matters!</vt:lpstr>
      <vt:lpstr>The Serial Safety Net (SSN)</vt:lpstr>
      <vt:lpstr>SSN: fast, fair, serializable</vt:lpstr>
      <vt:lpstr>Database model</vt:lpstr>
      <vt:lpstr>Serialization graphs and cycles</vt:lpstr>
      <vt:lpstr>Serialization graphs and cycles</vt:lpstr>
      <vt:lpstr>SSN in a nutshell</vt:lpstr>
      <vt:lpstr>Visualizing SSN</vt:lpstr>
      <vt:lpstr>Evaluation</vt:lpstr>
      <vt:lpstr>SSN performs well</vt:lpstr>
      <vt:lpstr>SSN has low abort rate</vt:lpstr>
      <vt:lpstr>SSN provides “safe retry”</vt:lpstr>
      <vt:lpstr>SSN is fair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Serial Safety Net:  Efficient Concurrency Control on Modern Hardware</dc:title>
  <dc:creator>Ryan</dc:creator>
  <cp:lastModifiedBy>Ryan</cp:lastModifiedBy>
  <cp:revision>60</cp:revision>
  <dcterms:created xsi:type="dcterms:W3CDTF">2015-05-27T15:19:51Z</dcterms:created>
  <dcterms:modified xsi:type="dcterms:W3CDTF">2015-06-02T00:57:36Z</dcterms:modified>
</cp:coreProperties>
</file>