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8" r:id="rId2"/>
    <p:sldId id="400" r:id="rId3"/>
    <p:sldId id="360" r:id="rId4"/>
    <p:sldId id="363" r:id="rId5"/>
    <p:sldId id="366" r:id="rId6"/>
    <p:sldId id="379" r:id="rId7"/>
    <p:sldId id="392" r:id="rId8"/>
    <p:sldId id="393" r:id="rId9"/>
    <p:sldId id="381" r:id="rId10"/>
    <p:sldId id="382" r:id="rId11"/>
    <p:sldId id="394" r:id="rId12"/>
    <p:sldId id="371" r:id="rId13"/>
    <p:sldId id="373" r:id="rId14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024"/>
    <a:srgbClr val="FFE7E7"/>
    <a:srgbClr val="95AD03"/>
    <a:srgbClr val="3C8684"/>
    <a:srgbClr val="000000"/>
    <a:srgbClr val="DBF63C"/>
    <a:srgbClr val="B9FDED"/>
    <a:srgbClr val="86F6B3"/>
    <a:srgbClr val="A50021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79195" autoAdjust="0"/>
  </p:normalViewPr>
  <p:slideViewPr>
    <p:cSldViewPr>
      <p:cViewPr varScale="1">
        <p:scale>
          <a:sx n="59" d="100"/>
          <a:sy n="59" d="100"/>
        </p:scale>
        <p:origin x="1362" y="78"/>
      </p:cViewPr>
      <p:guideLst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856" y="-102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CloudStores\SWITCHdrive\Work\Projects\TieredMemory\paper-Damon2015\data\hp-memory-configurator-op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CloudStores\SWITCHdrive\Work\Projects\TieredMemory\paper-Damon2015\data\camera-ready-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CloudStores\SWITCHdrive\Work\Projects\TieredMemory\paper-Damon2015\data\camera-ready-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tthaios\Dropbox\EnergyExperiments\herc\memor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o\Documents\Dropbox\EPFL\DAMON-PAPER\latest-result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o\Documents\Dropbox\EPFL\DAMON-PAPER\results\camera-ready-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08475503062114"/>
          <c:y val="0.10979816044966788"/>
          <c:w val="0.85047080052493451"/>
          <c:h val="0.63566868595863701"/>
        </c:manualLayout>
      </c:layout>
      <c:lineChart>
        <c:grouping val="standard"/>
        <c:varyColors val="0"/>
        <c:ser>
          <c:idx val="0"/>
          <c:order val="0"/>
          <c:tx>
            <c:strRef>
              <c:f>'2-and-4-socket'!$L$26</c:f>
              <c:strCache>
                <c:ptCount val="1"/>
                <c:pt idx="0">
                  <c:v>DRAM Idle (Watt)</c:v>
                </c:pt>
              </c:strCache>
            </c:strRef>
          </c:tx>
          <c:spPr>
            <a:ln w="57150" cap="rnd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triangle"/>
            <c:size val="13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cat>
            <c:strRef>
              <c:f>'2-and-4-socket'!$K$27:$K$42</c:f>
              <c:strCache>
                <c:ptCount val="16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  <c:pt idx="3">
                  <c:v>64GB</c:v>
                </c:pt>
                <c:pt idx="4">
                  <c:v>128GB</c:v>
                </c:pt>
                <c:pt idx="5">
                  <c:v>192GB</c:v>
                </c:pt>
                <c:pt idx="6">
                  <c:v>256GB</c:v>
                </c:pt>
                <c:pt idx="7">
                  <c:v>384GB</c:v>
                </c:pt>
                <c:pt idx="8">
                  <c:v>512GB</c:v>
                </c:pt>
                <c:pt idx="9">
                  <c:v>768GB</c:v>
                </c:pt>
                <c:pt idx="10">
                  <c:v>1TB</c:v>
                </c:pt>
                <c:pt idx="11">
                  <c:v>1.5TB</c:v>
                </c:pt>
                <c:pt idx="12">
                  <c:v>2TB</c:v>
                </c:pt>
                <c:pt idx="13">
                  <c:v>3TB</c:v>
                </c:pt>
                <c:pt idx="14">
                  <c:v>4TB</c:v>
                </c:pt>
                <c:pt idx="15">
                  <c:v>6TB</c:v>
                </c:pt>
              </c:strCache>
            </c:strRef>
          </c:cat>
          <c:val>
            <c:numRef>
              <c:f>'2-and-4-socket'!$L$27:$L$42</c:f>
              <c:numCache>
                <c:formatCode>General</c:formatCode>
                <c:ptCount val="16"/>
                <c:pt idx="0">
                  <c:v>1.210000000000008</c:v>
                </c:pt>
                <c:pt idx="1">
                  <c:v>1.0099999999999909</c:v>
                </c:pt>
                <c:pt idx="2">
                  <c:v>2.0200000000000102</c:v>
                </c:pt>
                <c:pt idx="3">
                  <c:v>4.039999999999992</c:v>
                </c:pt>
                <c:pt idx="4">
                  <c:v>7.2700000000000102</c:v>
                </c:pt>
                <c:pt idx="5">
                  <c:v>12.109999999999985</c:v>
                </c:pt>
                <c:pt idx="6">
                  <c:v>14.530000000000001</c:v>
                </c:pt>
                <c:pt idx="7">
                  <c:v>21.789999999999992</c:v>
                </c:pt>
                <c:pt idx="8">
                  <c:v>29.039999999999992</c:v>
                </c:pt>
                <c:pt idx="9">
                  <c:v>43.56</c:v>
                </c:pt>
                <c:pt idx="10">
                  <c:v>58.109999999999985</c:v>
                </c:pt>
                <c:pt idx="11">
                  <c:v>87.329999999999984</c:v>
                </c:pt>
                <c:pt idx="12">
                  <c:v>116.81</c:v>
                </c:pt>
                <c:pt idx="13">
                  <c:v>176.62</c:v>
                </c:pt>
                <c:pt idx="14">
                  <c:v>319.86</c:v>
                </c:pt>
                <c:pt idx="15">
                  <c:v>442.95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'2-and-4-socket'!$M$26</c:f>
              <c:strCache>
                <c:ptCount val="1"/>
                <c:pt idx="0">
                  <c:v>DRAM Loaded (Watt)</c:v>
                </c:pt>
              </c:strCache>
            </c:strRef>
          </c:tx>
          <c:spPr>
            <a:ln w="571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'2-and-4-socket'!$K$27:$K$42</c:f>
              <c:strCache>
                <c:ptCount val="16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  <c:pt idx="3">
                  <c:v>64GB</c:v>
                </c:pt>
                <c:pt idx="4">
                  <c:v>128GB</c:v>
                </c:pt>
                <c:pt idx="5">
                  <c:v>192GB</c:v>
                </c:pt>
                <c:pt idx="6">
                  <c:v>256GB</c:v>
                </c:pt>
                <c:pt idx="7">
                  <c:v>384GB</c:v>
                </c:pt>
                <c:pt idx="8">
                  <c:v>512GB</c:v>
                </c:pt>
                <c:pt idx="9">
                  <c:v>768GB</c:v>
                </c:pt>
                <c:pt idx="10">
                  <c:v>1TB</c:v>
                </c:pt>
                <c:pt idx="11">
                  <c:v>1.5TB</c:v>
                </c:pt>
                <c:pt idx="12">
                  <c:v>2TB</c:v>
                </c:pt>
                <c:pt idx="13">
                  <c:v>3TB</c:v>
                </c:pt>
                <c:pt idx="14">
                  <c:v>4TB</c:v>
                </c:pt>
                <c:pt idx="15">
                  <c:v>6TB</c:v>
                </c:pt>
              </c:strCache>
            </c:strRef>
          </c:cat>
          <c:val>
            <c:numRef>
              <c:f>'2-and-4-socket'!$M$27:$M$42</c:f>
              <c:numCache>
                <c:formatCode>General</c:formatCode>
                <c:ptCount val="16"/>
                <c:pt idx="0">
                  <c:v>5.5300000000000296</c:v>
                </c:pt>
                <c:pt idx="1">
                  <c:v>5.1200000000000045</c:v>
                </c:pt>
                <c:pt idx="2">
                  <c:v>5.5300000000000296</c:v>
                </c:pt>
                <c:pt idx="3">
                  <c:v>10.240000000000009</c:v>
                </c:pt>
                <c:pt idx="4">
                  <c:v>15.579999999999984</c:v>
                </c:pt>
                <c:pt idx="5">
                  <c:v>30.840000000000032</c:v>
                </c:pt>
                <c:pt idx="6">
                  <c:v>31.25</c:v>
                </c:pt>
                <c:pt idx="7">
                  <c:v>47</c:v>
                </c:pt>
                <c:pt idx="8">
                  <c:v>62.819999999999993</c:v>
                </c:pt>
                <c:pt idx="9">
                  <c:v>94.699999999999989</c:v>
                </c:pt>
                <c:pt idx="10">
                  <c:v>126.82999999999998</c:v>
                </c:pt>
                <c:pt idx="11">
                  <c:v>191.62</c:v>
                </c:pt>
                <c:pt idx="12">
                  <c:v>256.71000000000004</c:v>
                </c:pt>
                <c:pt idx="13">
                  <c:v>386.43000000000006</c:v>
                </c:pt>
                <c:pt idx="14">
                  <c:v>618.15</c:v>
                </c:pt>
                <c:pt idx="15">
                  <c:v>895.85000000000014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'2-and-4-socket'!$Q$26</c:f>
              <c:strCache>
                <c:ptCount val="1"/>
                <c:pt idx="0">
                  <c:v>4P Loaded (W)</c:v>
                </c:pt>
              </c:strCache>
            </c:strRef>
          </c:tx>
          <c:spPr>
            <a:ln w="57150" cap="rnd">
              <a:solidFill>
                <a:schemeClr val="accent6">
                  <a:lumMod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'2-and-4-socket'!$K$27:$K$42</c:f>
              <c:strCache>
                <c:ptCount val="16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  <c:pt idx="3">
                  <c:v>64GB</c:v>
                </c:pt>
                <c:pt idx="4">
                  <c:v>128GB</c:v>
                </c:pt>
                <c:pt idx="5">
                  <c:v>192GB</c:v>
                </c:pt>
                <c:pt idx="6">
                  <c:v>256GB</c:v>
                </c:pt>
                <c:pt idx="7">
                  <c:v>384GB</c:v>
                </c:pt>
                <c:pt idx="8">
                  <c:v>512GB</c:v>
                </c:pt>
                <c:pt idx="9">
                  <c:v>768GB</c:v>
                </c:pt>
                <c:pt idx="10">
                  <c:v>1TB</c:v>
                </c:pt>
                <c:pt idx="11">
                  <c:v>1.5TB</c:v>
                </c:pt>
                <c:pt idx="12">
                  <c:v>2TB</c:v>
                </c:pt>
                <c:pt idx="13">
                  <c:v>3TB</c:v>
                </c:pt>
                <c:pt idx="14">
                  <c:v>4TB</c:v>
                </c:pt>
                <c:pt idx="15">
                  <c:v>6TB</c:v>
                </c:pt>
              </c:strCache>
            </c:strRef>
          </c:cat>
          <c:val>
            <c:numRef>
              <c:f>'2-and-4-socket'!$Q$27:$Q$42</c:f>
              <c:numCache>
                <c:formatCode>General</c:formatCode>
                <c:ptCount val="16"/>
                <c:pt idx="0">
                  <c:v>352.03</c:v>
                </c:pt>
                <c:pt idx="1">
                  <c:v>352.03</c:v>
                </c:pt>
                <c:pt idx="2">
                  <c:v>352.03</c:v>
                </c:pt>
                <c:pt idx="3">
                  <c:v>352.03</c:v>
                </c:pt>
                <c:pt idx="4">
                  <c:v>352.03</c:v>
                </c:pt>
                <c:pt idx="5">
                  <c:v>352.03</c:v>
                </c:pt>
                <c:pt idx="6">
                  <c:v>352.03</c:v>
                </c:pt>
                <c:pt idx="7">
                  <c:v>352.03</c:v>
                </c:pt>
                <c:pt idx="8">
                  <c:v>352.03</c:v>
                </c:pt>
                <c:pt idx="9">
                  <c:v>352.03</c:v>
                </c:pt>
                <c:pt idx="10">
                  <c:v>352.03</c:v>
                </c:pt>
                <c:pt idx="11">
                  <c:v>352.03</c:v>
                </c:pt>
                <c:pt idx="12">
                  <c:v>352.03</c:v>
                </c:pt>
                <c:pt idx="13">
                  <c:v>352.03</c:v>
                </c:pt>
                <c:pt idx="14">
                  <c:v>352.03</c:v>
                </c:pt>
                <c:pt idx="15">
                  <c:v>352.03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619616"/>
        <c:axId val="453680064"/>
      </c:lineChart>
      <c:catAx>
        <c:axId val="453619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800" b="0" dirty="0" smtClean="0">
                    <a:solidFill>
                      <a:schemeClr val="tx1"/>
                    </a:solidFill>
                  </a:rPr>
                  <a:t>DRAM total capacity</a:t>
                </a:r>
                <a:endParaRPr lang="en-US" sz="2800" b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3680064"/>
        <c:crosses val="autoZero"/>
        <c:auto val="1"/>
        <c:lblAlgn val="ctr"/>
        <c:lblOffset val="100"/>
        <c:noMultiLvlLbl val="0"/>
      </c:catAx>
      <c:valAx>
        <c:axId val="4536800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3200" b="0" i="0" baseline="0" dirty="0" smtClean="0">
                    <a:solidFill>
                      <a:schemeClr val="tx1"/>
                    </a:solidFill>
                    <a:effectLst/>
                  </a:rPr>
                  <a:t>Power (</a:t>
                </a:r>
                <a:r>
                  <a:rPr lang="en-US" sz="3200" b="0" i="0" baseline="0" dirty="0" err="1" smtClean="0">
                    <a:solidFill>
                      <a:schemeClr val="tx1"/>
                    </a:solidFill>
                    <a:effectLst/>
                  </a:rPr>
                  <a:t>kWatt</a:t>
                </a:r>
                <a:r>
                  <a:rPr lang="en-US" sz="3200" b="0" i="0" baseline="0" dirty="0" smtClean="0">
                    <a:solidFill>
                      <a:schemeClr val="tx1"/>
                    </a:solidFill>
                    <a:effectLst/>
                  </a:rPr>
                  <a:t>)</a:t>
                </a:r>
                <a:endParaRPr lang="en-US" sz="3200" dirty="0">
                  <a:solidFill>
                    <a:schemeClr val="tx1"/>
                  </a:solidFill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3619616"/>
        <c:crosses val="autoZero"/>
        <c:crossBetween val="between"/>
        <c:majorUnit val="5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160367454068242"/>
          <c:y val="0.1313957319205013"/>
          <c:w val="0.36873709536307964"/>
          <c:h val="0.355415914049919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39671125215934"/>
          <c:y val="7.384759164134147E-2"/>
          <c:w val="0.83253429625103836"/>
          <c:h val="0.7616185487991824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Sheet4!$I$1</c:f>
              <c:strCache>
                <c:ptCount val="1"/>
                <c:pt idx="0">
                  <c:v>CPU</c:v>
                </c:pt>
              </c:strCache>
            </c:strRef>
          </c:tx>
          <c:spPr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val>
            <c:numRef>
              <c:f>'partition-scan'!$AJ$4:$AJ$11</c:f>
              <c:numCache>
                <c:formatCode>0</c:formatCode>
                <c:ptCount val="8"/>
                <c:pt idx="0">
                  <c:v>68.079010380851429</c:v>
                </c:pt>
                <c:pt idx="1">
                  <c:v>69.206202794022346</c:v>
                </c:pt>
                <c:pt idx="2">
                  <c:v>69.61666371798529</c:v>
                </c:pt>
                <c:pt idx="3">
                  <c:v>70.907720594744632</c:v>
                </c:pt>
                <c:pt idx="4">
                  <c:v>71.578316907182739</c:v>
                </c:pt>
                <c:pt idx="5">
                  <c:v>72.446678161473528</c:v>
                </c:pt>
                <c:pt idx="6">
                  <c:v>72.906718126792398</c:v>
                </c:pt>
                <c:pt idx="7">
                  <c:v>73.658658184005816</c:v>
                </c:pt>
              </c:numCache>
            </c:numRef>
          </c:val>
        </c:ser>
        <c:ser>
          <c:idx val="1"/>
          <c:order val="1"/>
          <c:tx>
            <c:strRef>
              <c:f>Sheet4!$J$1</c:f>
              <c:strCache>
                <c:ptCount val="1"/>
                <c:pt idx="0">
                  <c:v>DRAM</c:v>
                </c:pt>
              </c:strCache>
            </c:strRef>
          </c:tx>
          <c:spPr>
            <a:solidFill>
              <a:schemeClr val="tx1"/>
            </a:solidFill>
            <a:ln w="28575">
              <a:noFill/>
            </a:ln>
            <a:effectLst/>
          </c:spPr>
          <c:invertIfNegative val="0"/>
          <c:val>
            <c:numRef>
              <c:f>'partition-scan'!$AK$4:$AK$11</c:f>
              <c:numCache>
                <c:formatCode>0</c:formatCode>
                <c:ptCount val="8"/>
                <c:pt idx="0">
                  <c:v>31.920989619148578</c:v>
                </c:pt>
                <c:pt idx="1">
                  <c:v>30.793797205977658</c:v>
                </c:pt>
                <c:pt idx="2">
                  <c:v>30.383336282014703</c:v>
                </c:pt>
                <c:pt idx="3">
                  <c:v>29.092279405255375</c:v>
                </c:pt>
                <c:pt idx="4">
                  <c:v>28.421683092817258</c:v>
                </c:pt>
                <c:pt idx="5">
                  <c:v>27.553321838526472</c:v>
                </c:pt>
                <c:pt idx="6">
                  <c:v>27.093281873207605</c:v>
                </c:pt>
                <c:pt idx="7">
                  <c:v>26.341341815994188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3136032"/>
        <c:axId val="723134944"/>
      </c:barChart>
      <c:catAx>
        <c:axId val="723136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/>
                  <a:t># threads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317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134944"/>
        <c:crosses val="autoZero"/>
        <c:auto val="1"/>
        <c:lblAlgn val="ctr"/>
        <c:lblOffset val="100"/>
        <c:noMultiLvlLbl val="0"/>
      </c:catAx>
      <c:valAx>
        <c:axId val="7231349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/>
                  <a:t>Power Consumption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317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136032"/>
        <c:crosses val="autoZero"/>
        <c:crossBetween val="between"/>
      </c:valAx>
      <c:spPr>
        <a:noFill/>
        <a:ln>
          <a:noFill/>
        </a:ln>
        <a:effectLst>
          <a:outerShdw sx="1000" sy="1000" algn="ctr" rotWithShape="0">
            <a:srgbClr val="000000"/>
          </a:outerShdw>
        </a:effectLst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89600313118752"/>
          <c:y val="4.6147939277860546E-2"/>
          <c:w val="0.82706014873140865"/>
          <c:h val="0.79235878792566661"/>
        </c:manualLayout>
      </c:layout>
      <c:lineChart>
        <c:grouping val="standard"/>
        <c:varyColors val="0"/>
        <c:ser>
          <c:idx val="0"/>
          <c:order val="0"/>
          <c:tx>
            <c:strRef>
              <c:f>'partition-scan'!$D$1</c:f>
              <c:strCache>
                <c:ptCount val="1"/>
                <c:pt idx="0">
                  <c:v>Scans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13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'partition-scan'!$A$3:$A$6</c:f>
              <c:numCache>
                <c:formatCode>General</c:formatCode>
                <c:ptCount val="4"/>
                <c:pt idx="0">
                  <c:v>800</c:v>
                </c:pt>
                <c:pt idx="1">
                  <c:v>1067</c:v>
                </c:pt>
                <c:pt idx="2">
                  <c:v>1333</c:v>
                </c:pt>
                <c:pt idx="3">
                  <c:v>1600</c:v>
                </c:pt>
              </c:numCache>
            </c:numRef>
          </c:cat>
          <c:val>
            <c:numRef>
              <c:f>'partition-scan'!$F$3:$F$6</c:f>
              <c:numCache>
                <c:formatCode>General</c:formatCode>
                <c:ptCount val="4"/>
                <c:pt idx="0">
                  <c:v>1.3783869826671382</c:v>
                </c:pt>
                <c:pt idx="1">
                  <c:v>1.1997352189575015</c:v>
                </c:pt>
                <c:pt idx="2">
                  <c:v>1.0252315302041675</c:v>
                </c:pt>
                <c:pt idx="3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'herc-results-based-on-mem-bw'!$D$1</c:f>
              <c:strCache>
                <c:ptCount val="1"/>
                <c:pt idx="0">
                  <c:v>Aggregation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'her-results-based-on-throughput'!$F$3:$F$6</c:f>
              <c:numCache>
                <c:formatCode>General</c:formatCode>
                <c:ptCount val="4"/>
                <c:pt idx="0">
                  <c:v>0.78123390876482923</c:v>
                </c:pt>
                <c:pt idx="1">
                  <c:v>0.83751086989676615</c:v>
                </c:pt>
                <c:pt idx="2">
                  <c:v>0.96256177888568373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3138208"/>
        <c:axId val="723131136"/>
      </c:lineChart>
      <c:catAx>
        <c:axId val="723138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0" i="0" baseline="0" dirty="0" smtClean="0">
                    <a:effectLst/>
                  </a:rPr>
                  <a:t>Memory Frequency (MHz)</a:t>
                </a:r>
                <a:endParaRPr lang="en-US" sz="2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35796910449753105"/>
              <c:y val="0.923738302673483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131136"/>
        <c:crosses val="autoZero"/>
        <c:auto val="1"/>
        <c:lblAlgn val="ctr"/>
        <c:lblOffset val="100"/>
        <c:noMultiLvlLbl val="0"/>
      </c:catAx>
      <c:valAx>
        <c:axId val="7231311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 smtClean="0"/>
                  <a:t>Performance/Watt</a:t>
                </a:r>
                <a:r>
                  <a:rPr lang="en-US" sz="2400" baseline="0" dirty="0" smtClean="0"/>
                  <a:t> </a:t>
                </a:r>
              </a:p>
              <a:p>
                <a:pPr>
                  <a:defRPr/>
                </a:pPr>
                <a:r>
                  <a:rPr lang="en-US" sz="2400" baseline="0" dirty="0" smtClean="0"/>
                  <a:t>(Normalized w.r.t 1600 MT/s)</a:t>
                </a:r>
                <a:endParaRPr lang="en-US" sz="2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13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0306463810667736"/>
          <c:y val="4.7228118506133704E-2"/>
          <c:w val="0.40008541305218209"/>
          <c:h val="8.26540417600692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26414756120396"/>
          <c:y val="3.2209962209918924E-2"/>
          <c:w val="0.81737259405074369"/>
          <c:h val="0.7474121369793042"/>
        </c:manualLayout>
      </c:layout>
      <c:lineChart>
        <c:grouping val="standard"/>
        <c:varyColors val="0"/>
        <c:ser>
          <c:idx val="0"/>
          <c:order val="0"/>
          <c:tx>
            <c:strRef>
              <c:f>aggregation!$B$2</c:f>
              <c:strCache>
                <c:ptCount val="1"/>
                <c:pt idx="0">
                  <c:v>800 MHz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dash"/>
            <c:size val="13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aggregation!$B$4:$B$11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aggregation!$F$4:$F$11</c:f>
              <c:numCache>
                <c:formatCode>General</c:formatCode>
                <c:ptCount val="8"/>
                <c:pt idx="0">
                  <c:v>11947.200714285715</c:v>
                </c:pt>
                <c:pt idx="1">
                  <c:v>19229.346470588232</c:v>
                </c:pt>
                <c:pt idx="2">
                  <c:v>21536.51125</c:v>
                </c:pt>
                <c:pt idx="3">
                  <c:v>22233.478666666666</c:v>
                </c:pt>
                <c:pt idx="4">
                  <c:v>22556.346000000005</c:v>
                </c:pt>
                <c:pt idx="5">
                  <c:v>22634.537333333337</c:v>
                </c:pt>
                <c:pt idx="6">
                  <c:v>22633.036666666667</c:v>
                </c:pt>
                <c:pt idx="7">
                  <c:v>22582.939999999995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aggregation!$B$13</c:f>
              <c:strCache>
                <c:ptCount val="1"/>
                <c:pt idx="0">
                  <c:v>1067 MHz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14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aggregation!$B$4:$B$11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aggregation!$F$15:$F$22</c:f>
              <c:numCache>
                <c:formatCode>General</c:formatCode>
                <c:ptCount val="8"/>
                <c:pt idx="0">
                  <c:v>13422.8868</c:v>
                </c:pt>
                <c:pt idx="1">
                  <c:v>22954.448</c:v>
                </c:pt>
                <c:pt idx="2">
                  <c:v>27502.646666666667</c:v>
                </c:pt>
                <c:pt idx="3">
                  <c:v>29330.530000000002</c:v>
                </c:pt>
                <c:pt idx="4">
                  <c:v>29906.672727272729</c:v>
                </c:pt>
                <c:pt idx="5">
                  <c:v>29964.987000000001</c:v>
                </c:pt>
                <c:pt idx="6">
                  <c:v>29910.923636363641</c:v>
                </c:pt>
                <c:pt idx="7">
                  <c:v>29882.630909090909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aggregation!$B$24</c:f>
              <c:strCache>
                <c:ptCount val="1"/>
                <c:pt idx="0">
                  <c:v>1333 MHz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1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aggregation!$B$4:$B$11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aggregation!$F$26:$F$33</c:f>
              <c:numCache>
                <c:formatCode>General</c:formatCode>
                <c:ptCount val="8"/>
                <c:pt idx="0">
                  <c:v>13981.824583333333</c:v>
                </c:pt>
                <c:pt idx="1">
                  <c:v>24629.055</c:v>
                </c:pt>
                <c:pt idx="2">
                  <c:v>32009.720999999998</c:v>
                </c:pt>
                <c:pt idx="3">
                  <c:v>34803.670000000006</c:v>
                </c:pt>
                <c:pt idx="4">
                  <c:v>36171.952222222229</c:v>
                </c:pt>
                <c:pt idx="5">
                  <c:v>36425.924999999996</c:v>
                </c:pt>
                <c:pt idx="6">
                  <c:v>36378.71</c:v>
                </c:pt>
                <c:pt idx="7">
                  <c:v>36288.74222222223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aggregation!$B$35</c:f>
              <c:strCache>
                <c:ptCount val="1"/>
                <c:pt idx="0">
                  <c:v>1600 MHz</c:v>
                </c:pt>
              </c:strCache>
            </c:strRef>
          </c:tx>
          <c:spPr>
            <a:ln w="76200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13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aggregation!$B$4:$B$11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aggregation!$F$37:$F$44</c:f>
              <c:numCache>
                <c:formatCode>General</c:formatCode>
                <c:ptCount val="8"/>
                <c:pt idx="0">
                  <c:v>14336.027916666661</c:v>
                </c:pt>
                <c:pt idx="1">
                  <c:v>25496.895384615382</c:v>
                </c:pt>
                <c:pt idx="2">
                  <c:v>34952.351111111107</c:v>
                </c:pt>
                <c:pt idx="3">
                  <c:v>39610.899999999994</c:v>
                </c:pt>
                <c:pt idx="4">
                  <c:v>41735.776249999995</c:v>
                </c:pt>
                <c:pt idx="5">
                  <c:v>42250.98714285715</c:v>
                </c:pt>
                <c:pt idx="6">
                  <c:v>42182.84</c:v>
                </c:pt>
                <c:pt idx="7">
                  <c:v>42113.8825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3132768"/>
        <c:axId val="723142560"/>
      </c:lineChart>
      <c:catAx>
        <c:axId val="72313276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2800" b="0"/>
                </a:pPr>
                <a:r>
                  <a:rPr lang="en-US" sz="2800" b="0" dirty="0"/>
                  <a:t># threads</a:t>
                </a:r>
              </a:p>
            </c:rich>
          </c:tx>
          <c:layout>
            <c:manualLayout>
              <c:xMode val="edge"/>
              <c:yMode val="edge"/>
              <c:x val="0.50750663092218196"/>
              <c:y val="0.9162612612612612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2800"/>
            </a:pPr>
            <a:endParaRPr lang="en-US"/>
          </a:p>
        </c:txPr>
        <c:crossAx val="723142560"/>
        <c:crosses val="autoZero"/>
        <c:auto val="1"/>
        <c:lblAlgn val="ctr"/>
        <c:lblOffset val="100"/>
        <c:noMultiLvlLbl val="0"/>
      </c:catAx>
      <c:valAx>
        <c:axId val="723142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800" b="0"/>
                </a:pPr>
                <a:r>
                  <a:rPr lang="en-US" sz="2800" b="0" dirty="0" smtClean="0"/>
                  <a:t> Memory Bandwidth (MB/s)</a:t>
                </a:r>
                <a:endParaRPr lang="en-US" sz="2800" b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231327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501594588718769"/>
          <c:y val="2.2522522522522522E-3"/>
          <c:w val="0.77351690560119379"/>
          <c:h val="7.8833439738951544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17674553551462"/>
          <c:y val="5.7557993149073977E-2"/>
          <c:w val="0.82184796826858808"/>
          <c:h val="0.7922713628814226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Sheet4!$J$33</c:f>
              <c:strCache>
                <c:ptCount val="1"/>
                <c:pt idx="0">
                  <c:v>Power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Sheet4!$I$34:$J$34</c:f>
              <c:numCache>
                <c:formatCode>General</c:formatCode>
                <c:ptCount val="2"/>
                <c:pt idx="0">
                  <c:v>1</c:v>
                </c:pt>
                <c:pt idx="1">
                  <c:v>8</c:v>
                </c:pt>
              </c:numCache>
            </c:numRef>
          </c:cat>
          <c:val>
            <c:numRef>
              <c:f>'[latest-results.xlsx]herc-results'!$G$25,'[latest-results.xlsx]herc-results'!$G$12</c:f>
              <c:numCache>
                <c:formatCode>General</c:formatCode>
                <c:ptCount val="2"/>
                <c:pt idx="0">
                  <c:v>0.87408357115779378</c:v>
                </c:pt>
                <c:pt idx="1">
                  <c:v>0.99089866439749941</c:v>
                </c:pt>
              </c:numCache>
            </c:numRef>
          </c:val>
        </c:ser>
        <c:ser>
          <c:idx val="0"/>
          <c:order val="1"/>
          <c:tx>
            <c:strRef>
              <c:f>Sheet4!$I$33</c:f>
              <c:strCache>
                <c:ptCount val="1"/>
                <c:pt idx="0">
                  <c:v>Throughput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Sheet4!$I$34:$J$34</c:f>
              <c:numCache>
                <c:formatCode>General</c:formatCode>
                <c:ptCount val="2"/>
                <c:pt idx="0">
                  <c:v>1</c:v>
                </c:pt>
                <c:pt idx="1">
                  <c:v>8</c:v>
                </c:pt>
              </c:numCache>
            </c:numRef>
          </c:cat>
          <c:val>
            <c:numRef>
              <c:f>'[latest-results.xlsx]herc-results'!$F$25,'[latest-results.xlsx]herc-results'!$F$12</c:f>
              <c:numCache>
                <c:formatCode>General</c:formatCode>
                <c:ptCount val="2"/>
                <c:pt idx="0">
                  <c:v>0.99359041319264141</c:v>
                </c:pt>
                <c:pt idx="1">
                  <c:v>0.9966789994617995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3133312"/>
        <c:axId val="723137120"/>
      </c:barChart>
      <c:catAx>
        <c:axId val="723133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# threads</a:t>
                </a:r>
              </a:p>
            </c:rich>
          </c:tx>
          <c:layout>
            <c:manualLayout>
              <c:xMode val="edge"/>
              <c:yMode val="edge"/>
              <c:x val="0.47660766367100432"/>
              <c:y val="0.903896219145397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2400"/>
            </a:pPr>
            <a:endParaRPr lang="en-US"/>
          </a:p>
        </c:txPr>
        <c:crossAx val="723137120"/>
        <c:crosses val="autoZero"/>
        <c:auto val="1"/>
        <c:lblAlgn val="ctr"/>
        <c:lblOffset val="100"/>
        <c:noMultiLvlLbl val="0"/>
      </c:catAx>
      <c:valAx>
        <c:axId val="723137120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2300" dirty="0" smtClean="0"/>
                  <a:t>Power and Performance</a:t>
                </a:r>
              </a:p>
              <a:p>
                <a:pPr>
                  <a:defRPr/>
                </a:pPr>
                <a:r>
                  <a:rPr lang="en-US" sz="2000" dirty="0" smtClean="0"/>
                  <a:t>(Normalized</a:t>
                </a:r>
                <a:r>
                  <a:rPr lang="en-US" sz="2000" baseline="0" dirty="0" smtClean="0"/>
                  <a:t> w.r.t. disabled modes)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1219161331929279E-2"/>
              <c:y val="6.305509569370713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23133312"/>
        <c:crosses val="autoZero"/>
        <c:crossBetween val="between"/>
      </c:valAx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 b="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984463459346"/>
          <c:y val="0.18755278498439279"/>
          <c:w val="0.87488527996500443"/>
          <c:h val="0.6859913399457496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Sheet4!$L$65</c:f>
              <c:strCache>
                <c:ptCount val="1"/>
                <c:pt idx="0">
                  <c:v>Power-down (Scan)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Sheet4!$M$64:$R$64</c:f>
              <c:numCache>
                <c:formatCode>General</c:formatCode>
                <c:ptCount val="6"/>
                <c:pt idx="1">
                  <c:v>1</c:v>
                </c:pt>
                <c:pt idx="5">
                  <c:v>8</c:v>
                </c:pt>
              </c:numCache>
            </c:numRef>
          </c:cat>
          <c:val>
            <c:numRef>
              <c:f>Sheet4!$L$66:$L$72</c:f>
              <c:numCache>
                <c:formatCode>General</c:formatCode>
                <c:ptCount val="7"/>
                <c:pt idx="1">
                  <c:v>86</c:v>
                </c:pt>
                <c:pt idx="4">
                  <c:v>52</c:v>
                </c:pt>
              </c:numCache>
            </c:numRef>
          </c:val>
        </c:ser>
        <c:ser>
          <c:idx val="2"/>
          <c:order val="1"/>
          <c:tx>
            <c:strRef>
              <c:f>Sheet4!$M$65</c:f>
              <c:strCache>
                <c:ptCount val="1"/>
                <c:pt idx="0">
                  <c:v>Active (Scan)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Sheet4!$M$64:$R$64</c:f>
              <c:numCache>
                <c:formatCode>General</c:formatCode>
                <c:ptCount val="6"/>
                <c:pt idx="1">
                  <c:v>1</c:v>
                </c:pt>
                <c:pt idx="5">
                  <c:v>8</c:v>
                </c:pt>
              </c:numCache>
            </c:numRef>
          </c:cat>
          <c:val>
            <c:numRef>
              <c:f>Sheet4!$M$66:$M$72</c:f>
              <c:numCache>
                <c:formatCode>General</c:formatCode>
                <c:ptCount val="7"/>
                <c:pt idx="1">
                  <c:v>14</c:v>
                </c:pt>
                <c:pt idx="4">
                  <c:v>48</c:v>
                </c:pt>
              </c:numCache>
            </c:numRef>
          </c:val>
        </c:ser>
        <c:ser>
          <c:idx val="3"/>
          <c:order val="2"/>
          <c:tx>
            <c:strRef>
              <c:f>Sheet4!$N$65</c:f>
              <c:strCache>
                <c:ptCount val="1"/>
                <c:pt idx="0">
                  <c:v>Power-down (Agg)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Sheet4!$M$64:$R$64</c:f>
              <c:numCache>
                <c:formatCode>General</c:formatCode>
                <c:ptCount val="6"/>
                <c:pt idx="1">
                  <c:v>1</c:v>
                </c:pt>
                <c:pt idx="5">
                  <c:v>8</c:v>
                </c:pt>
              </c:numCache>
            </c:numRef>
          </c:cat>
          <c:val>
            <c:numRef>
              <c:f>Sheet4!$N$66:$N$72</c:f>
              <c:numCache>
                <c:formatCode>General</c:formatCode>
                <c:ptCount val="7"/>
                <c:pt idx="2">
                  <c:v>72</c:v>
                </c:pt>
                <c:pt idx="5">
                  <c:v>5</c:v>
                </c:pt>
              </c:numCache>
            </c:numRef>
          </c:val>
        </c:ser>
        <c:ser>
          <c:idx val="4"/>
          <c:order val="3"/>
          <c:tx>
            <c:strRef>
              <c:f>Sheet4!$O$65</c:f>
              <c:strCache>
                <c:ptCount val="1"/>
                <c:pt idx="0">
                  <c:v>Active (Agg)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Sheet4!$M$64:$R$64</c:f>
              <c:numCache>
                <c:formatCode>General</c:formatCode>
                <c:ptCount val="6"/>
                <c:pt idx="1">
                  <c:v>1</c:v>
                </c:pt>
                <c:pt idx="5">
                  <c:v>8</c:v>
                </c:pt>
              </c:numCache>
            </c:numRef>
          </c:cat>
          <c:val>
            <c:numRef>
              <c:f>Sheet4!$O$66:$O$72</c:f>
              <c:numCache>
                <c:formatCode>General</c:formatCode>
                <c:ptCount val="7"/>
                <c:pt idx="2">
                  <c:v>27</c:v>
                </c:pt>
                <c:pt idx="5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100"/>
        <c:axId val="723130592"/>
        <c:axId val="723130048"/>
      </c:barChart>
      <c:barChart>
        <c:barDir val="col"/>
        <c:grouping val="stacked"/>
        <c:varyColors val="0"/>
        <c:ser>
          <c:idx val="0"/>
          <c:order val="4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Sheet4!$M$64:$R$64</c:f>
              <c:numCache>
                <c:formatCode>General</c:formatCode>
                <c:ptCount val="6"/>
                <c:pt idx="1">
                  <c:v>1</c:v>
                </c:pt>
                <c:pt idx="5">
                  <c:v>8</c:v>
                </c:pt>
              </c:numCache>
            </c:numRef>
          </c:cat>
          <c:val>
            <c:numRef>
              <c:f>Sheet4!$L$73:$O$73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100"/>
        <c:axId val="723133856"/>
        <c:axId val="723138752"/>
      </c:barChart>
      <c:catAx>
        <c:axId val="723130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# threads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130048"/>
        <c:crosses val="autoZero"/>
        <c:auto val="1"/>
        <c:lblAlgn val="ctr"/>
        <c:lblOffset val="100"/>
        <c:noMultiLvlLbl val="0"/>
      </c:catAx>
      <c:valAx>
        <c:axId val="723130048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 smtClean="0"/>
                  <a:t> Power-Down </a:t>
                </a:r>
                <a:r>
                  <a:rPr lang="en-US" dirty="0" smtClean="0"/>
                  <a:t>Residency (%)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130592"/>
        <c:crosses val="autoZero"/>
        <c:crossBetween val="between"/>
      </c:valAx>
      <c:valAx>
        <c:axId val="72313875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723133856"/>
        <c:crosses val="max"/>
        <c:crossBetween val="between"/>
      </c:valAx>
      <c:catAx>
        <c:axId val="723133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3138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4"/>
        <c:delete val="1"/>
      </c:legendEntry>
      <c:layout>
        <c:manualLayout>
          <c:xMode val="edge"/>
          <c:yMode val="edge"/>
          <c:x val="0.11701268591426071"/>
          <c:y val="1.2213035870516187E-2"/>
          <c:w val="0.84930796150481191"/>
          <c:h val="0.166190726159230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629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395" y="0"/>
            <a:ext cx="2949629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988"/>
            <a:ext cx="2949629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395" y="9444988"/>
            <a:ext cx="2949629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4D8950D-FA54-4B60-A177-B9B35B7176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35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629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395" y="0"/>
            <a:ext cx="2949629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4084"/>
            <a:ext cx="5444490" cy="4474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988"/>
            <a:ext cx="2949629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395" y="9444988"/>
            <a:ext cx="2949629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A2B018A-536A-4E95-B27E-3171BA8DAA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22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14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86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4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68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2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63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20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91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31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55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38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98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13319" name="Group 7"/>
          <p:cNvGrpSpPr>
            <a:grpSpLocks noChangeAspect="1"/>
          </p:cNvGrpSpPr>
          <p:nvPr/>
        </p:nvGrpSpPr>
        <p:grpSpPr bwMode="auto">
          <a:xfrm>
            <a:off x="7162800" y="6096000"/>
            <a:ext cx="1590675" cy="457200"/>
            <a:chOff x="3269" y="1445"/>
            <a:chExt cx="1680" cy="482"/>
          </a:xfrm>
        </p:grpSpPr>
        <p:sp>
          <p:nvSpPr>
            <p:cNvPr id="13320" name="Rectangle 8"/>
            <p:cNvSpPr>
              <a:spLocks noChangeAspect="1" noChangeArrowheads="1"/>
            </p:cNvSpPr>
            <p:nvPr userDrawn="1"/>
          </p:nvSpPr>
          <p:spPr bwMode="auto">
            <a:xfrm>
              <a:off x="3269" y="1445"/>
              <a:ext cx="1680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9"/>
            <p:cNvSpPr>
              <a:spLocks noChangeAspect="1"/>
            </p:cNvSpPr>
            <p:nvPr userDrawn="1"/>
          </p:nvSpPr>
          <p:spPr bwMode="auto">
            <a:xfrm>
              <a:off x="3269" y="1445"/>
              <a:ext cx="545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Freeform 10"/>
            <p:cNvSpPr>
              <a:spLocks noChangeAspect="1"/>
            </p:cNvSpPr>
            <p:nvPr userDrawn="1"/>
          </p:nvSpPr>
          <p:spPr bwMode="auto">
            <a:xfrm>
              <a:off x="4397" y="1445"/>
              <a:ext cx="552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Freeform 11"/>
            <p:cNvSpPr>
              <a:spLocks noChangeAspect="1"/>
            </p:cNvSpPr>
            <p:nvPr userDrawn="1"/>
          </p:nvSpPr>
          <p:spPr bwMode="auto">
            <a:xfrm>
              <a:off x="3797" y="1445"/>
              <a:ext cx="121" cy="48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1" y="0"/>
                </a:cxn>
                <a:cxn ang="0">
                  <a:pos x="120" y="2"/>
                </a:cxn>
                <a:cxn ang="0">
                  <a:pos x="118" y="4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6" y="29"/>
                </a:cxn>
                <a:cxn ang="0">
                  <a:pos x="101" y="41"/>
                </a:cxn>
                <a:cxn ang="0">
                  <a:pos x="95" y="54"/>
                </a:cxn>
                <a:cxn ang="0">
                  <a:pos x="89" y="68"/>
                </a:cxn>
                <a:cxn ang="0">
                  <a:pos x="84" y="84"/>
                </a:cxn>
                <a:cxn ang="0">
                  <a:pos x="78" y="101"/>
                </a:cxn>
                <a:cxn ang="0">
                  <a:pos x="72" y="118"/>
                </a:cxn>
                <a:cxn ang="0">
                  <a:pos x="67" y="137"/>
                </a:cxn>
                <a:cxn ang="0">
                  <a:pos x="63" y="156"/>
                </a:cxn>
                <a:cxn ang="0">
                  <a:pos x="60" y="175"/>
                </a:cxn>
                <a:cxn ang="0">
                  <a:pos x="58" y="194"/>
                </a:cxn>
                <a:cxn ang="0">
                  <a:pos x="56" y="213"/>
                </a:cxn>
                <a:cxn ang="0">
                  <a:pos x="114" y="213"/>
                </a:cxn>
                <a:cxn ang="0">
                  <a:pos x="114" y="263"/>
                </a:cxn>
                <a:cxn ang="0">
                  <a:pos x="54" y="263"/>
                </a:cxn>
                <a:cxn ang="0">
                  <a:pos x="54" y="279"/>
                </a:cxn>
                <a:cxn ang="0">
                  <a:pos x="55" y="291"/>
                </a:cxn>
                <a:cxn ang="0">
                  <a:pos x="56" y="304"/>
                </a:cxn>
                <a:cxn ang="0">
                  <a:pos x="59" y="321"/>
                </a:cxn>
                <a:cxn ang="0">
                  <a:pos x="63" y="339"/>
                </a:cxn>
                <a:cxn ang="0">
                  <a:pos x="67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7" y="473"/>
                </a:cxn>
                <a:cxn ang="0">
                  <a:pos x="53" y="466"/>
                </a:cxn>
                <a:cxn ang="0">
                  <a:pos x="48" y="458"/>
                </a:cxn>
                <a:cxn ang="0">
                  <a:pos x="43" y="447"/>
                </a:cxn>
                <a:cxn ang="0">
                  <a:pos x="37" y="435"/>
                </a:cxn>
                <a:cxn ang="0">
                  <a:pos x="31" y="421"/>
                </a:cxn>
                <a:cxn ang="0">
                  <a:pos x="26" y="404"/>
                </a:cxn>
                <a:cxn ang="0">
                  <a:pos x="20" y="387"/>
                </a:cxn>
                <a:cxn ang="0">
                  <a:pos x="15" y="368"/>
                </a:cxn>
                <a:cxn ang="0">
                  <a:pos x="10" y="348"/>
                </a:cxn>
                <a:cxn ang="0">
                  <a:pos x="6" y="326"/>
                </a:cxn>
                <a:cxn ang="0">
                  <a:pos x="3" y="303"/>
                </a:cxn>
                <a:cxn ang="0">
                  <a:pos x="1" y="279"/>
                </a:cxn>
                <a:cxn ang="0">
                  <a:pos x="0" y="252"/>
                </a:cxn>
                <a:cxn ang="0">
                  <a:pos x="1" y="224"/>
                </a:cxn>
                <a:cxn ang="0">
                  <a:pos x="4" y="196"/>
                </a:cxn>
                <a:cxn ang="0">
                  <a:pos x="8" y="166"/>
                </a:cxn>
                <a:cxn ang="0">
                  <a:pos x="14" y="134"/>
                </a:cxn>
                <a:cxn ang="0">
                  <a:pos x="23" y="103"/>
                </a:cxn>
                <a:cxn ang="0">
                  <a:pos x="33" y="70"/>
                </a:cxn>
                <a:cxn ang="0">
                  <a:pos x="47" y="35"/>
                </a:cxn>
                <a:cxn ang="0">
                  <a:pos x="63" y="0"/>
                </a:cxn>
              </a:cxnLst>
              <a:rect l="0" t="0" r="r" b="b"/>
              <a:pathLst>
                <a:path w="121" h="482">
                  <a:moveTo>
                    <a:pt x="63" y="0"/>
                  </a:moveTo>
                  <a:lnTo>
                    <a:pt x="121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5" y="11"/>
                  </a:lnTo>
                  <a:lnTo>
                    <a:pt x="111" y="18"/>
                  </a:lnTo>
                  <a:lnTo>
                    <a:pt x="106" y="29"/>
                  </a:lnTo>
                  <a:lnTo>
                    <a:pt x="101" y="41"/>
                  </a:lnTo>
                  <a:lnTo>
                    <a:pt x="95" y="54"/>
                  </a:lnTo>
                  <a:lnTo>
                    <a:pt x="89" y="68"/>
                  </a:lnTo>
                  <a:lnTo>
                    <a:pt x="84" y="84"/>
                  </a:lnTo>
                  <a:lnTo>
                    <a:pt x="78" y="101"/>
                  </a:lnTo>
                  <a:lnTo>
                    <a:pt x="72" y="118"/>
                  </a:lnTo>
                  <a:lnTo>
                    <a:pt x="67" y="137"/>
                  </a:lnTo>
                  <a:lnTo>
                    <a:pt x="63" y="156"/>
                  </a:lnTo>
                  <a:lnTo>
                    <a:pt x="60" y="175"/>
                  </a:lnTo>
                  <a:lnTo>
                    <a:pt x="58" y="194"/>
                  </a:lnTo>
                  <a:lnTo>
                    <a:pt x="56" y="213"/>
                  </a:lnTo>
                  <a:lnTo>
                    <a:pt x="114" y="213"/>
                  </a:lnTo>
                  <a:lnTo>
                    <a:pt x="114" y="263"/>
                  </a:lnTo>
                  <a:lnTo>
                    <a:pt x="54" y="263"/>
                  </a:lnTo>
                  <a:lnTo>
                    <a:pt x="54" y="279"/>
                  </a:lnTo>
                  <a:lnTo>
                    <a:pt x="55" y="291"/>
                  </a:lnTo>
                  <a:lnTo>
                    <a:pt x="56" y="304"/>
                  </a:lnTo>
                  <a:lnTo>
                    <a:pt x="59" y="321"/>
                  </a:lnTo>
                  <a:lnTo>
                    <a:pt x="63" y="339"/>
                  </a:lnTo>
                  <a:lnTo>
                    <a:pt x="67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7" y="473"/>
                  </a:lnTo>
                  <a:lnTo>
                    <a:pt x="53" y="466"/>
                  </a:lnTo>
                  <a:lnTo>
                    <a:pt x="48" y="458"/>
                  </a:lnTo>
                  <a:lnTo>
                    <a:pt x="43" y="447"/>
                  </a:lnTo>
                  <a:lnTo>
                    <a:pt x="37" y="435"/>
                  </a:lnTo>
                  <a:lnTo>
                    <a:pt x="31" y="421"/>
                  </a:lnTo>
                  <a:lnTo>
                    <a:pt x="26" y="404"/>
                  </a:lnTo>
                  <a:lnTo>
                    <a:pt x="20" y="387"/>
                  </a:lnTo>
                  <a:lnTo>
                    <a:pt x="15" y="368"/>
                  </a:lnTo>
                  <a:lnTo>
                    <a:pt x="10" y="348"/>
                  </a:lnTo>
                  <a:lnTo>
                    <a:pt x="6" y="326"/>
                  </a:lnTo>
                  <a:lnTo>
                    <a:pt x="3" y="303"/>
                  </a:lnTo>
                  <a:lnTo>
                    <a:pt x="1" y="279"/>
                  </a:lnTo>
                  <a:lnTo>
                    <a:pt x="0" y="252"/>
                  </a:lnTo>
                  <a:lnTo>
                    <a:pt x="1" y="224"/>
                  </a:lnTo>
                  <a:lnTo>
                    <a:pt x="4" y="196"/>
                  </a:lnTo>
                  <a:lnTo>
                    <a:pt x="8" y="166"/>
                  </a:lnTo>
                  <a:lnTo>
                    <a:pt x="14" y="134"/>
                  </a:lnTo>
                  <a:lnTo>
                    <a:pt x="23" y="103"/>
                  </a:lnTo>
                  <a:lnTo>
                    <a:pt x="33" y="70"/>
                  </a:lnTo>
                  <a:lnTo>
                    <a:pt x="47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/>
            <p:cNvSpPr>
              <a:spLocks noChangeAspect="1"/>
            </p:cNvSpPr>
            <p:nvPr userDrawn="1"/>
          </p:nvSpPr>
          <p:spPr bwMode="auto">
            <a:xfrm>
              <a:off x="4157" y="1445"/>
              <a:ext cx="120" cy="48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0" y="0"/>
                </a:cxn>
                <a:cxn ang="0">
                  <a:pos x="119" y="2"/>
                </a:cxn>
                <a:cxn ang="0">
                  <a:pos x="117" y="4"/>
                </a:cxn>
                <a:cxn ang="0">
                  <a:pos x="114" y="11"/>
                </a:cxn>
                <a:cxn ang="0">
                  <a:pos x="110" y="18"/>
                </a:cxn>
                <a:cxn ang="0">
                  <a:pos x="106" y="29"/>
                </a:cxn>
                <a:cxn ang="0">
                  <a:pos x="100" y="41"/>
                </a:cxn>
                <a:cxn ang="0">
                  <a:pos x="94" y="54"/>
                </a:cxn>
                <a:cxn ang="0">
                  <a:pos x="89" y="68"/>
                </a:cxn>
                <a:cxn ang="0">
                  <a:pos x="82" y="84"/>
                </a:cxn>
                <a:cxn ang="0">
                  <a:pos x="71" y="118"/>
                </a:cxn>
                <a:cxn ang="0">
                  <a:pos x="62" y="156"/>
                </a:cxn>
                <a:cxn ang="0">
                  <a:pos x="59" y="175"/>
                </a:cxn>
                <a:cxn ang="0">
                  <a:pos x="56" y="194"/>
                </a:cxn>
                <a:cxn ang="0">
                  <a:pos x="55" y="213"/>
                </a:cxn>
                <a:cxn ang="0">
                  <a:pos x="113" y="213"/>
                </a:cxn>
                <a:cxn ang="0">
                  <a:pos x="113" y="263"/>
                </a:cxn>
                <a:cxn ang="0">
                  <a:pos x="55" y="263"/>
                </a:cxn>
                <a:cxn ang="0">
                  <a:pos x="55" y="482"/>
                </a:cxn>
                <a:cxn ang="0">
                  <a:pos x="0" y="482"/>
                </a:cxn>
                <a:cxn ang="0">
                  <a:pos x="0" y="241"/>
                </a:cxn>
                <a:cxn ang="0">
                  <a:pos x="1" y="215"/>
                </a:cxn>
                <a:cxn ang="0">
                  <a:pos x="4" y="188"/>
                </a:cxn>
                <a:cxn ang="0">
                  <a:pos x="8" y="159"/>
                </a:cxn>
                <a:cxn ang="0">
                  <a:pos x="15" y="129"/>
                </a:cxn>
                <a:cxn ang="0">
                  <a:pos x="23" y="98"/>
                </a:cxn>
                <a:cxn ang="0">
                  <a:pos x="34" y="66"/>
                </a:cxn>
                <a:cxn ang="0">
                  <a:pos x="46" y="34"/>
                </a:cxn>
                <a:cxn ang="0">
                  <a:pos x="62" y="0"/>
                </a:cxn>
              </a:cxnLst>
              <a:rect l="0" t="0" r="r" b="b"/>
              <a:pathLst>
                <a:path w="120" h="482">
                  <a:moveTo>
                    <a:pt x="62" y="0"/>
                  </a:moveTo>
                  <a:lnTo>
                    <a:pt x="120" y="0"/>
                  </a:lnTo>
                  <a:lnTo>
                    <a:pt x="119" y="2"/>
                  </a:lnTo>
                  <a:lnTo>
                    <a:pt x="117" y="4"/>
                  </a:lnTo>
                  <a:lnTo>
                    <a:pt x="114" y="11"/>
                  </a:lnTo>
                  <a:lnTo>
                    <a:pt x="110" y="18"/>
                  </a:lnTo>
                  <a:lnTo>
                    <a:pt x="106" y="29"/>
                  </a:lnTo>
                  <a:lnTo>
                    <a:pt x="100" y="41"/>
                  </a:lnTo>
                  <a:lnTo>
                    <a:pt x="94" y="54"/>
                  </a:lnTo>
                  <a:lnTo>
                    <a:pt x="89" y="68"/>
                  </a:lnTo>
                  <a:lnTo>
                    <a:pt x="82" y="84"/>
                  </a:lnTo>
                  <a:lnTo>
                    <a:pt x="71" y="118"/>
                  </a:lnTo>
                  <a:lnTo>
                    <a:pt x="62" y="156"/>
                  </a:lnTo>
                  <a:lnTo>
                    <a:pt x="59" y="175"/>
                  </a:lnTo>
                  <a:lnTo>
                    <a:pt x="56" y="194"/>
                  </a:lnTo>
                  <a:lnTo>
                    <a:pt x="55" y="213"/>
                  </a:lnTo>
                  <a:lnTo>
                    <a:pt x="113" y="213"/>
                  </a:lnTo>
                  <a:lnTo>
                    <a:pt x="113" y="263"/>
                  </a:lnTo>
                  <a:lnTo>
                    <a:pt x="55" y="263"/>
                  </a:lnTo>
                  <a:lnTo>
                    <a:pt x="55" y="482"/>
                  </a:lnTo>
                  <a:lnTo>
                    <a:pt x="0" y="482"/>
                  </a:lnTo>
                  <a:lnTo>
                    <a:pt x="0" y="241"/>
                  </a:lnTo>
                  <a:lnTo>
                    <a:pt x="1" y="215"/>
                  </a:lnTo>
                  <a:lnTo>
                    <a:pt x="4" y="188"/>
                  </a:lnTo>
                  <a:lnTo>
                    <a:pt x="8" y="159"/>
                  </a:lnTo>
                  <a:lnTo>
                    <a:pt x="15" y="129"/>
                  </a:lnTo>
                  <a:lnTo>
                    <a:pt x="23" y="98"/>
                  </a:lnTo>
                  <a:lnTo>
                    <a:pt x="34" y="66"/>
                  </a:lnTo>
                  <a:lnTo>
                    <a:pt x="46" y="3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3"/>
            <p:cNvSpPr>
              <a:spLocks noChangeAspect="1"/>
            </p:cNvSpPr>
            <p:nvPr userDrawn="1"/>
          </p:nvSpPr>
          <p:spPr bwMode="auto">
            <a:xfrm>
              <a:off x="4300" y="1445"/>
              <a:ext cx="121" cy="4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263"/>
                </a:cxn>
                <a:cxn ang="0">
                  <a:pos x="53" y="279"/>
                </a:cxn>
                <a:cxn ang="0">
                  <a:pos x="54" y="291"/>
                </a:cxn>
                <a:cxn ang="0">
                  <a:pos x="57" y="304"/>
                </a:cxn>
                <a:cxn ang="0">
                  <a:pos x="58" y="321"/>
                </a:cxn>
                <a:cxn ang="0">
                  <a:pos x="63" y="339"/>
                </a:cxn>
                <a:cxn ang="0">
                  <a:pos x="66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9" y="478"/>
                </a:cxn>
                <a:cxn ang="0">
                  <a:pos x="57" y="473"/>
                </a:cxn>
                <a:cxn ang="0">
                  <a:pos x="52" y="465"/>
                </a:cxn>
                <a:cxn ang="0">
                  <a:pos x="47" y="456"/>
                </a:cxn>
                <a:cxn ang="0">
                  <a:pos x="41" y="445"/>
                </a:cxn>
                <a:cxn ang="0">
                  <a:pos x="36" y="433"/>
                </a:cxn>
                <a:cxn ang="0">
                  <a:pos x="29" y="418"/>
                </a:cxn>
                <a:cxn ang="0">
                  <a:pos x="23" y="401"/>
                </a:cxn>
                <a:cxn ang="0">
                  <a:pos x="18" y="383"/>
                </a:cxn>
                <a:cxn ang="0">
                  <a:pos x="12" y="363"/>
                </a:cxn>
                <a:cxn ang="0">
                  <a:pos x="8" y="342"/>
                </a:cxn>
                <a:cxn ang="0">
                  <a:pos x="4" y="319"/>
                </a:cxn>
                <a:cxn ang="0">
                  <a:pos x="1" y="294"/>
                </a:cxn>
                <a:cxn ang="0">
                  <a:pos x="0" y="268"/>
                </a:cxn>
                <a:cxn ang="0">
                  <a:pos x="0" y="0"/>
                </a:cxn>
              </a:cxnLst>
              <a:rect l="0" t="0" r="r" b="b"/>
              <a:pathLst>
                <a:path w="121" h="482">
                  <a:moveTo>
                    <a:pt x="0" y="0"/>
                  </a:moveTo>
                  <a:lnTo>
                    <a:pt x="53" y="0"/>
                  </a:lnTo>
                  <a:lnTo>
                    <a:pt x="53" y="263"/>
                  </a:lnTo>
                  <a:lnTo>
                    <a:pt x="53" y="279"/>
                  </a:lnTo>
                  <a:lnTo>
                    <a:pt x="54" y="291"/>
                  </a:lnTo>
                  <a:lnTo>
                    <a:pt x="57" y="304"/>
                  </a:lnTo>
                  <a:lnTo>
                    <a:pt x="58" y="321"/>
                  </a:lnTo>
                  <a:lnTo>
                    <a:pt x="63" y="339"/>
                  </a:lnTo>
                  <a:lnTo>
                    <a:pt x="66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9" y="478"/>
                  </a:lnTo>
                  <a:lnTo>
                    <a:pt x="57" y="473"/>
                  </a:lnTo>
                  <a:lnTo>
                    <a:pt x="52" y="465"/>
                  </a:lnTo>
                  <a:lnTo>
                    <a:pt x="47" y="456"/>
                  </a:lnTo>
                  <a:lnTo>
                    <a:pt x="41" y="445"/>
                  </a:lnTo>
                  <a:lnTo>
                    <a:pt x="36" y="433"/>
                  </a:lnTo>
                  <a:lnTo>
                    <a:pt x="29" y="418"/>
                  </a:lnTo>
                  <a:lnTo>
                    <a:pt x="23" y="401"/>
                  </a:lnTo>
                  <a:lnTo>
                    <a:pt x="18" y="383"/>
                  </a:lnTo>
                  <a:lnTo>
                    <a:pt x="12" y="363"/>
                  </a:lnTo>
                  <a:lnTo>
                    <a:pt x="8" y="342"/>
                  </a:lnTo>
                  <a:lnTo>
                    <a:pt x="4" y="319"/>
                  </a:lnTo>
                  <a:lnTo>
                    <a:pt x="1" y="294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Rectangle 14"/>
            <p:cNvSpPr>
              <a:spLocks noChangeAspect="1" noChangeArrowheads="1"/>
            </p:cNvSpPr>
            <p:nvPr userDrawn="1"/>
          </p:nvSpPr>
          <p:spPr bwMode="auto">
            <a:xfrm>
              <a:off x="3962" y="1445"/>
              <a:ext cx="56" cy="4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5"/>
            <p:cNvSpPr>
              <a:spLocks noChangeAspect="1"/>
            </p:cNvSpPr>
            <p:nvPr userDrawn="1"/>
          </p:nvSpPr>
          <p:spPr bwMode="auto">
            <a:xfrm>
              <a:off x="4038" y="1445"/>
              <a:ext cx="95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70" y="23"/>
                </a:cxn>
                <a:cxn ang="0">
                  <a:pos x="81" y="45"/>
                </a:cxn>
                <a:cxn ang="0">
                  <a:pos x="88" y="66"/>
                </a:cxn>
                <a:cxn ang="0">
                  <a:pos x="93" y="87"/>
                </a:cxn>
                <a:cxn ang="0">
                  <a:pos x="94" y="106"/>
                </a:cxn>
                <a:cxn ang="0">
                  <a:pos x="95" y="125"/>
                </a:cxn>
                <a:cxn ang="0">
                  <a:pos x="94" y="143"/>
                </a:cxn>
                <a:cxn ang="0">
                  <a:pos x="92" y="161"/>
                </a:cxn>
                <a:cxn ang="0">
                  <a:pos x="87" y="177"/>
                </a:cxn>
                <a:cxn ang="0">
                  <a:pos x="82" y="191"/>
                </a:cxn>
                <a:cxn ang="0">
                  <a:pos x="77" y="204"/>
                </a:cxn>
                <a:cxn ang="0">
                  <a:pos x="73" y="214"/>
                </a:cxn>
                <a:cxn ang="0">
                  <a:pos x="68" y="224"/>
                </a:cxn>
                <a:cxn ang="0">
                  <a:pos x="63" y="232"/>
                </a:cxn>
                <a:cxn ang="0">
                  <a:pos x="61" y="237"/>
                </a:cxn>
                <a:cxn ang="0">
                  <a:pos x="58" y="240"/>
                </a:cxn>
                <a:cxn ang="0">
                  <a:pos x="57" y="241"/>
                </a:cxn>
                <a:cxn ang="0">
                  <a:pos x="0" y="241"/>
                </a:cxn>
                <a:cxn ang="0">
                  <a:pos x="13" y="221"/>
                </a:cxn>
                <a:cxn ang="0">
                  <a:pos x="23" y="202"/>
                </a:cxn>
                <a:cxn ang="0">
                  <a:pos x="31" y="182"/>
                </a:cxn>
                <a:cxn ang="0">
                  <a:pos x="36" y="163"/>
                </a:cxn>
                <a:cxn ang="0">
                  <a:pos x="39" y="143"/>
                </a:cxn>
                <a:cxn ang="0">
                  <a:pos x="40" y="124"/>
                </a:cxn>
                <a:cxn ang="0">
                  <a:pos x="39" y="107"/>
                </a:cxn>
                <a:cxn ang="0">
                  <a:pos x="37" y="91"/>
                </a:cxn>
                <a:cxn ang="0">
                  <a:pos x="34" y="75"/>
                </a:cxn>
                <a:cxn ang="0">
                  <a:pos x="29" y="61"/>
                </a:cxn>
                <a:cxn ang="0">
                  <a:pos x="25" y="48"/>
                </a:cxn>
                <a:cxn ang="0">
                  <a:pos x="20" y="36"/>
                </a:cxn>
                <a:cxn ang="0">
                  <a:pos x="15" y="26"/>
                </a:cxn>
                <a:cxn ang="0">
                  <a:pos x="10" y="17"/>
                </a:cxn>
                <a:cxn ang="0">
                  <a:pos x="6" y="10"/>
                </a:cxn>
                <a:cxn ang="0">
                  <a:pos x="3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95" h="241">
                  <a:moveTo>
                    <a:pt x="0" y="0"/>
                  </a:moveTo>
                  <a:lnTo>
                    <a:pt x="57" y="0"/>
                  </a:lnTo>
                  <a:lnTo>
                    <a:pt x="70" y="23"/>
                  </a:lnTo>
                  <a:lnTo>
                    <a:pt x="81" y="45"/>
                  </a:lnTo>
                  <a:lnTo>
                    <a:pt x="88" y="66"/>
                  </a:lnTo>
                  <a:lnTo>
                    <a:pt x="93" y="87"/>
                  </a:lnTo>
                  <a:lnTo>
                    <a:pt x="94" y="106"/>
                  </a:lnTo>
                  <a:lnTo>
                    <a:pt x="95" y="125"/>
                  </a:lnTo>
                  <a:lnTo>
                    <a:pt x="94" y="143"/>
                  </a:lnTo>
                  <a:lnTo>
                    <a:pt x="92" y="161"/>
                  </a:lnTo>
                  <a:lnTo>
                    <a:pt x="87" y="177"/>
                  </a:lnTo>
                  <a:lnTo>
                    <a:pt x="82" y="191"/>
                  </a:lnTo>
                  <a:lnTo>
                    <a:pt x="77" y="204"/>
                  </a:lnTo>
                  <a:lnTo>
                    <a:pt x="73" y="214"/>
                  </a:lnTo>
                  <a:lnTo>
                    <a:pt x="68" y="224"/>
                  </a:lnTo>
                  <a:lnTo>
                    <a:pt x="63" y="232"/>
                  </a:lnTo>
                  <a:lnTo>
                    <a:pt x="61" y="237"/>
                  </a:lnTo>
                  <a:lnTo>
                    <a:pt x="58" y="240"/>
                  </a:lnTo>
                  <a:lnTo>
                    <a:pt x="57" y="241"/>
                  </a:lnTo>
                  <a:lnTo>
                    <a:pt x="0" y="241"/>
                  </a:lnTo>
                  <a:lnTo>
                    <a:pt x="13" y="221"/>
                  </a:lnTo>
                  <a:lnTo>
                    <a:pt x="23" y="202"/>
                  </a:lnTo>
                  <a:lnTo>
                    <a:pt x="31" y="182"/>
                  </a:lnTo>
                  <a:lnTo>
                    <a:pt x="36" y="163"/>
                  </a:lnTo>
                  <a:lnTo>
                    <a:pt x="39" y="143"/>
                  </a:lnTo>
                  <a:lnTo>
                    <a:pt x="40" y="124"/>
                  </a:lnTo>
                  <a:lnTo>
                    <a:pt x="39" y="107"/>
                  </a:lnTo>
                  <a:lnTo>
                    <a:pt x="37" y="91"/>
                  </a:lnTo>
                  <a:lnTo>
                    <a:pt x="34" y="75"/>
                  </a:lnTo>
                  <a:lnTo>
                    <a:pt x="29" y="61"/>
                  </a:lnTo>
                  <a:lnTo>
                    <a:pt x="25" y="48"/>
                  </a:lnTo>
                  <a:lnTo>
                    <a:pt x="20" y="36"/>
                  </a:lnTo>
                  <a:lnTo>
                    <a:pt x="15" y="26"/>
                  </a:lnTo>
                  <a:lnTo>
                    <a:pt x="10" y="17"/>
                  </a:lnTo>
                  <a:lnTo>
                    <a:pt x="6" y="10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13" descr="dias_color_proposals_0142_3D_mediu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994464"/>
            <a:ext cx="1828800" cy="711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B124F-D3AE-4AEB-B238-04968465F6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5E198-EA6C-4BFE-A482-9201B0249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>
            <a:lvl1pPr>
              <a:defRPr/>
            </a:lvl1pPr>
          </a:lstStyle>
          <a:p>
            <a:fld id="{1C2F872F-421D-4B65-AAA3-129D049C92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>
            <a:lvl1pPr>
              <a:defRPr/>
            </a:lvl1pPr>
          </a:lstStyle>
          <a:p>
            <a:fld id="{3B99274B-176E-435C-8857-84979719B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>
            <a:lvl1pPr>
              <a:defRPr/>
            </a:lvl1pPr>
          </a:lstStyle>
          <a:p>
            <a:fld id="{E783343F-3840-485D-A731-06527D2D3B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54189-C436-47D0-AC37-8484B13A8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5F9E2-ACF0-4066-8FCC-6FF3D74F2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62274-4D91-4102-8B2B-567009310D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409BE-044C-40FD-B391-8DFF2F79F7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970BD-9972-4D08-B83E-9264E792A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FC239-7393-457C-9CC3-689C6419C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460BC-0006-4CBA-B4E4-B3FFD2C25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74E61-B26F-43A7-8A14-05F02F28A8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50ECFD-5807-44D9-AF3B-3260B807F6A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32" name="Group 208"/>
          <p:cNvGrpSpPr>
            <a:grpSpLocks noChangeAspect="1"/>
          </p:cNvGrpSpPr>
          <p:nvPr/>
        </p:nvGrpSpPr>
        <p:grpSpPr bwMode="auto">
          <a:xfrm>
            <a:off x="8093075" y="0"/>
            <a:ext cx="1050925" cy="301625"/>
            <a:chOff x="3269" y="1445"/>
            <a:chExt cx="1680" cy="482"/>
          </a:xfrm>
        </p:grpSpPr>
        <p:sp>
          <p:nvSpPr>
            <p:cNvPr id="1224" name="Rectangle 200"/>
            <p:cNvSpPr>
              <a:spLocks noChangeAspect="1" noChangeArrowheads="1"/>
            </p:cNvSpPr>
            <p:nvPr userDrawn="1"/>
          </p:nvSpPr>
          <p:spPr bwMode="auto">
            <a:xfrm>
              <a:off x="3269" y="1445"/>
              <a:ext cx="1680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5" name="Freeform 201"/>
            <p:cNvSpPr>
              <a:spLocks noChangeAspect="1"/>
            </p:cNvSpPr>
            <p:nvPr userDrawn="1"/>
          </p:nvSpPr>
          <p:spPr bwMode="auto">
            <a:xfrm>
              <a:off x="3269" y="1445"/>
              <a:ext cx="545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6" name="Freeform 202"/>
            <p:cNvSpPr>
              <a:spLocks noChangeAspect="1"/>
            </p:cNvSpPr>
            <p:nvPr userDrawn="1"/>
          </p:nvSpPr>
          <p:spPr bwMode="auto">
            <a:xfrm>
              <a:off x="4397" y="1445"/>
              <a:ext cx="552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7" name="Freeform 203"/>
            <p:cNvSpPr>
              <a:spLocks noChangeAspect="1"/>
            </p:cNvSpPr>
            <p:nvPr userDrawn="1"/>
          </p:nvSpPr>
          <p:spPr bwMode="auto">
            <a:xfrm>
              <a:off x="3797" y="1445"/>
              <a:ext cx="121" cy="48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1" y="0"/>
                </a:cxn>
                <a:cxn ang="0">
                  <a:pos x="120" y="2"/>
                </a:cxn>
                <a:cxn ang="0">
                  <a:pos x="118" y="4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6" y="29"/>
                </a:cxn>
                <a:cxn ang="0">
                  <a:pos x="101" y="41"/>
                </a:cxn>
                <a:cxn ang="0">
                  <a:pos x="95" y="54"/>
                </a:cxn>
                <a:cxn ang="0">
                  <a:pos x="89" y="68"/>
                </a:cxn>
                <a:cxn ang="0">
                  <a:pos x="84" y="84"/>
                </a:cxn>
                <a:cxn ang="0">
                  <a:pos x="78" y="101"/>
                </a:cxn>
                <a:cxn ang="0">
                  <a:pos x="72" y="118"/>
                </a:cxn>
                <a:cxn ang="0">
                  <a:pos x="67" y="137"/>
                </a:cxn>
                <a:cxn ang="0">
                  <a:pos x="63" y="156"/>
                </a:cxn>
                <a:cxn ang="0">
                  <a:pos x="60" y="175"/>
                </a:cxn>
                <a:cxn ang="0">
                  <a:pos x="58" y="194"/>
                </a:cxn>
                <a:cxn ang="0">
                  <a:pos x="56" y="213"/>
                </a:cxn>
                <a:cxn ang="0">
                  <a:pos x="114" y="213"/>
                </a:cxn>
                <a:cxn ang="0">
                  <a:pos x="114" y="263"/>
                </a:cxn>
                <a:cxn ang="0">
                  <a:pos x="54" y="263"/>
                </a:cxn>
                <a:cxn ang="0">
                  <a:pos x="54" y="279"/>
                </a:cxn>
                <a:cxn ang="0">
                  <a:pos x="55" y="291"/>
                </a:cxn>
                <a:cxn ang="0">
                  <a:pos x="56" y="304"/>
                </a:cxn>
                <a:cxn ang="0">
                  <a:pos x="59" y="321"/>
                </a:cxn>
                <a:cxn ang="0">
                  <a:pos x="63" y="339"/>
                </a:cxn>
                <a:cxn ang="0">
                  <a:pos x="67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7" y="473"/>
                </a:cxn>
                <a:cxn ang="0">
                  <a:pos x="53" y="466"/>
                </a:cxn>
                <a:cxn ang="0">
                  <a:pos x="48" y="458"/>
                </a:cxn>
                <a:cxn ang="0">
                  <a:pos x="43" y="447"/>
                </a:cxn>
                <a:cxn ang="0">
                  <a:pos x="37" y="435"/>
                </a:cxn>
                <a:cxn ang="0">
                  <a:pos x="31" y="421"/>
                </a:cxn>
                <a:cxn ang="0">
                  <a:pos x="26" y="404"/>
                </a:cxn>
                <a:cxn ang="0">
                  <a:pos x="20" y="387"/>
                </a:cxn>
                <a:cxn ang="0">
                  <a:pos x="15" y="368"/>
                </a:cxn>
                <a:cxn ang="0">
                  <a:pos x="10" y="348"/>
                </a:cxn>
                <a:cxn ang="0">
                  <a:pos x="6" y="326"/>
                </a:cxn>
                <a:cxn ang="0">
                  <a:pos x="3" y="303"/>
                </a:cxn>
                <a:cxn ang="0">
                  <a:pos x="1" y="279"/>
                </a:cxn>
                <a:cxn ang="0">
                  <a:pos x="0" y="252"/>
                </a:cxn>
                <a:cxn ang="0">
                  <a:pos x="1" y="224"/>
                </a:cxn>
                <a:cxn ang="0">
                  <a:pos x="4" y="196"/>
                </a:cxn>
                <a:cxn ang="0">
                  <a:pos x="8" y="166"/>
                </a:cxn>
                <a:cxn ang="0">
                  <a:pos x="14" y="134"/>
                </a:cxn>
                <a:cxn ang="0">
                  <a:pos x="23" y="103"/>
                </a:cxn>
                <a:cxn ang="0">
                  <a:pos x="33" y="70"/>
                </a:cxn>
                <a:cxn ang="0">
                  <a:pos x="47" y="35"/>
                </a:cxn>
                <a:cxn ang="0">
                  <a:pos x="63" y="0"/>
                </a:cxn>
              </a:cxnLst>
              <a:rect l="0" t="0" r="r" b="b"/>
              <a:pathLst>
                <a:path w="121" h="482">
                  <a:moveTo>
                    <a:pt x="63" y="0"/>
                  </a:moveTo>
                  <a:lnTo>
                    <a:pt x="121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5" y="11"/>
                  </a:lnTo>
                  <a:lnTo>
                    <a:pt x="111" y="18"/>
                  </a:lnTo>
                  <a:lnTo>
                    <a:pt x="106" y="29"/>
                  </a:lnTo>
                  <a:lnTo>
                    <a:pt x="101" y="41"/>
                  </a:lnTo>
                  <a:lnTo>
                    <a:pt x="95" y="54"/>
                  </a:lnTo>
                  <a:lnTo>
                    <a:pt x="89" y="68"/>
                  </a:lnTo>
                  <a:lnTo>
                    <a:pt x="84" y="84"/>
                  </a:lnTo>
                  <a:lnTo>
                    <a:pt x="78" y="101"/>
                  </a:lnTo>
                  <a:lnTo>
                    <a:pt x="72" y="118"/>
                  </a:lnTo>
                  <a:lnTo>
                    <a:pt x="67" y="137"/>
                  </a:lnTo>
                  <a:lnTo>
                    <a:pt x="63" y="156"/>
                  </a:lnTo>
                  <a:lnTo>
                    <a:pt x="60" y="175"/>
                  </a:lnTo>
                  <a:lnTo>
                    <a:pt x="58" y="194"/>
                  </a:lnTo>
                  <a:lnTo>
                    <a:pt x="56" y="213"/>
                  </a:lnTo>
                  <a:lnTo>
                    <a:pt x="114" y="213"/>
                  </a:lnTo>
                  <a:lnTo>
                    <a:pt x="114" y="263"/>
                  </a:lnTo>
                  <a:lnTo>
                    <a:pt x="54" y="263"/>
                  </a:lnTo>
                  <a:lnTo>
                    <a:pt x="54" y="279"/>
                  </a:lnTo>
                  <a:lnTo>
                    <a:pt x="55" y="291"/>
                  </a:lnTo>
                  <a:lnTo>
                    <a:pt x="56" y="304"/>
                  </a:lnTo>
                  <a:lnTo>
                    <a:pt x="59" y="321"/>
                  </a:lnTo>
                  <a:lnTo>
                    <a:pt x="63" y="339"/>
                  </a:lnTo>
                  <a:lnTo>
                    <a:pt x="67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7" y="473"/>
                  </a:lnTo>
                  <a:lnTo>
                    <a:pt x="53" y="466"/>
                  </a:lnTo>
                  <a:lnTo>
                    <a:pt x="48" y="458"/>
                  </a:lnTo>
                  <a:lnTo>
                    <a:pt x="43" y="447"/>
                  </a:lnTo>
                  <a:lnTo>
                    <a:pt x="37" y="435"/>
                  </a:lnTo>
                  <a:lnTo>
                    <a:pt x="31" y="421"/>
                  </a:lnTo>
                  <a:lnTo>
                    <a:pt x="26" y="404"/>
                  </a:lnTo>
                  <a:lnTo>
                    <a:pt x="20" y="387"/>
                  </a:lnTo>
                  <a:lnTo>
                    <a:pt x="15" y="368"/>
                  </a:lnTo>
                  <a:lnTo>
                    <a:pt x="10" y="348"/>
                  </a:lnTo>
                  <a:lnTo>
                    <a:pt x="6" y="326"/>
                  </a:lnTo>
                  <a:lnTo>
                    <a:pt x="3" y="303"/>
                  </a:lnTo>
                  <a:lnTo>
                    <a:pt x="1" y="279"/>
                  </a:lnTo>
                  <a:lnTo>
                    <a:pt x="0" y="252"/>
                  </a:lnTo>
                  <a:lnTo>
                    <a:pt x="1" y="224"/>
                  </a:lnTo>
                  <a:lnTo>
                    <a:pt x="4" y="196"/>
                  </a:lnTo>
                  <a:lnTo>
                    <a:pt x="8" y="166"/>
                  </a:lnTo>
                  <a:lnTo>
                    <a:pt x="14" y="134"/>
                  </a:lnTo>
                  <a:lnTo>
                    <a:pt x="23" y="103"/>
                  </a:lnTo>
                  <a:lnTo>
                    <a:pt x="33" y="70"/>
                  </a:lnTo>
                  <a:lnTo>
                    <a:pt x="47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" name="Freeform 204"/>
            <p:cNvSpPr>
              <a:spLocks noChangeAspect="1"/>
            </p:cNvSpPr>
            <p:nvPr userDrawn="1"/>
          </p:nvSpPr>
          <p:spPr bwMode="auto">
            <a:xfrm>
              <a:off x="4157" y="1445"/>
              <a:ext cx="120" cy="48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0" y="0"/>
                </a:cxn>
                <a:cxn ang="0">
                  <a:pos x="119" y="2"/>
                </a:cxn>
                <a:cxn ang="0">
                  <a:pos x="117" y="4"/>
                </a:cxn>
                <a:cxn ang="0">
                  <a:pos x="114" y="11"/>
                </a:cxn>
                <a:cxn ang="0">
                  <a:pos x="110" y="18"/>
                </a:cxn>
                <a:cxn ang="0">
                  <a:pos x="106" y="29"/>
                </a:cxn>
                <a:cxn ang="0">
                  <a:pos x="100" y="41"/>
                </a:cxn>
                <a:cxn ang="0">
                  <a:pos x="94" y="54"/>
                </a:cxn>
                <a:cxn ang="0">
                  <a:pos x="89" y="68"/>
                </a:cxn>
                <a:cxn ang="0">
                  <a:pos x="82" y="84"/>
                </a:cxn>
                <a:cxn ang="0">
                  <a:pos x="71" y="118"/>
                </a:cxn>
                <a:cxn ang="0">
                  <a:pos x="62" y="156"/>
                </a:cxn>
                <a:cxn ang="0">
                  <a:pos x="59" y="175"/>
                </a:cxn>
                <a:cxn ang="0">
                  <a:pos x="56" y="194"/>
                </a:cxn>
                <a:cxn ang="0">
                  <a:pos x="55" y="213"/>
                </a:cxn>
                <a:cxn ang="0">
                  <a:pos x="113" y="213"/>
                </a:cxn>
                <a:cxn ang="0">
                  <a:pos x="113" y="263"/>
                </a:cxn>
                <a:cxn ang="0">
                  <a:pos x="55" y="263"/>
                </a:cxn>
                <a:cxn ang="0">
                  <a:pos x="55" y="482"/>
                </a:cxn>
                <a:cxn ang="0">
                  <a:pos x="0" y="482"/>
                </a:cxn>
                <a:cxn ang="0">
                  <a:pos x="0" y="241"/>
                </a:cxn>
                <a:cxn ang="0">
                  <a:pos x="1" y="215"/>
                </a:cxn>
                <a:cxn ang="0">
                  <a:pos x="4" y="188"/>
                </a:cxn>
                <a:cxn ang="0">
                  <a:pos x="8" y="159"/>
                </a:cxn>
                <a:cxn ang="0">
                  <a:pos x="15" y="129"/>
                </a:cxn>
                <a:cxn ang="0">
                  <a:pos x="23" y="98"/>
                </a:cxn>
                <a:cxn ang="0">
                  <a:pos x="34" y="66"/>
                </a:cxn>
                <a:cxn ang="0">
                  <a:pos x="46" y="34"/>
                </a:cxn>
                <a:cxn ang="0">
                  <a:pos x="62" y="0"/>
                </a:cxn>
              </a:cxnLst>
              <a:rect l="0" t="0" r="r" b="b"/>
              <a:pathLst>
                <a:path w="120" h="482">
                  <a:moveTo>
                    <a:pt x="62" y="0"/>
                  </a:moveTo>
                  <a:lnTo>
                    <a:pt x="120" y="0"/>
                  </a:lnTo>
                  <a:lnTo>
                    <a:pt x="119" y="2"/>
                  </a:lnTo>
                  <a:lnTo>
                    <a:pt x="117" y="4"/>
                  </a:lnTo>
                  <a:lnTo>
                    <a:pt x="114" y="11"/>
                  </a:lnTo>
                  <a:lnTo>
                    <a:pt x="110" y="18"/>
                  </a:lnTo>
                  <a:lnTo>
                    <a:pt x="106" y="29"/>
                  </a:lnTo>
                  <a:lnTo>
                    <a:pt x="100" y="41"/>
                  </a:lnTo>
                  <a:lnTo>
                    <a:pt x="94" y="54"/>
                  </a:lnTo>
                  <a:lnTo>
                    <a:pt x="89" y="68"/>
                  </a:lnTo>
                  <a:lnTo>
                    <a:pt x="82" y="84"/>
                  </a:lnTo>
                  <a:lnTo>
                    <a:pt x="71" y="118"/>
                  </a:lnTo>
                  <a:lnTo>
                    <a:pt x="62" y="156"/>
                  </a:lnTo>
                  <a:lnTo>
                    <a:pt x="59" y="175"/>
                  </a:lnTo>
                  <a:lnTo>
                    <a:pt x="56" y="194"/>
                  </a:lnTo>
                  <a:lnTo>
                    <a:pt x="55" y="213"/>
                  </a:lnTo>
                  <a:lnTo>
                    <a:pt x="113" y="213"/>
                  </a:lnTo>
                  <a:lnTo>
                    <a:pt x="113" y="263"/>
                  </a:lnTo>
                  <a:lnTo>
                    <a:pt x="55" y="263"/>
                  </a:lnTo>
                  <a:lnTo>
                    <a:pt x="55" y="482"/>
                  </a:lnTo>
                  <a:lnTo>
                    <a:pt x="0" y="482"/>
                  </a:lnTo>
                  <a:lnTo>
                    <a:pt x="0" y="241"/>
                  </a:lnTo>
                  <a:lnTo>
                    <a:pt x="1" y="215"/>
                  </a:lnTo>
                  <a:lnTo>
                    <a:pt x="4" y="188"/>
                  </a:lnTo>
                  <a:lnTo>
                    <a:pt x="8" y="159"/>
                  </a:lnTo>
                  <a:lnTo>
                    <a:pt x="15" y="129"/>
                  </a:lnTo>
                  <a:lnTo>
                    <a:pt x="23" y="98"/>
                  </a:lnTo>
                  <a:lnTo>
                    <a:pt x="34" y="66"/>
                  </a:lnTo>
                  <a:lnTo>
                    <a:pt x="46" y="3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" name="Freeform 205"/>
            <p:cNvSpPr>
              <a:spLocks noChangeAspect="1"/>
            </p:cNvSpPr>
            <p:nvPr userDrawn="1"/>
          </p:nvSpPr>
          <p:spPr bwMode="auto">
            <a:xfrm>
              <a:off x="4300" y="1445"/>
              <a:ext cx="121" cy="4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263"/>
                </a:cxn>
                <a:cxn ang="0">
                  <a:pos x="53" y="279"/>
                </a:cxn>
                <a:cxn ang="0">
                  <a:pos x="54" y="291"/>
                </a:cxn>
                <a:cxn ang="0">
                  <a:pos x="57" y="304"/>
                </a:cxn>
                <a:cxn ang="0">
                  <a:pos x="58" y="321"/>
                </a:cxn>
                <a:cxn ang="0">
                  <a:pos x="63" y="339"/>
                </a:cxn>
                <a:cxn ang="0">
                  <a:pos x="66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9" y="478"/>
                </a:cxn>
                <a:cxn ang="0">
                  <a:pos x="57" y="473"/>
                </a:cxn>
                <a:cxn ang="0">
                  <a:pos x="52" y="465"/>
                </a:cxn>
                <a:cxn ang="0">
                  <a:pos x="47" y="456"/>
                </a:cxn>
                <a:cxn ang="0">
                  <a:pos x="41" y="445"/>
                </a:cxn>
                <a:cxn ang="0">
                  <a:pos x="36" y="433"/>
                </a:cxn>
                <a:cxn ang="0">
                  <a:pos x="29" y="418"/>
                </a:cxn>
                <a:cxn ang="0">
                  <a:pos x="23" y="401"/>
                </a:cxn>
                <a:cxn ang="0">
                  <a:pos x="18" y="383"/>
                </a:cxn>
                <a:cxn ang="0">
                  <a:pos x="12" y="363"/>
                </a:cxn>
                <a:cxn ang="0">
                  <a:pos x="8" y="342"/>
                </a:cxn>
                <a:cxn ang="0">
                  <a:pos x="4" y="319"/>
                </a:cxn>
                <a:cxn ang="0">
                  <a:pos x="1" y="294"/>
                </a:cxn>
                <a:cxn ang="0">
                  <a:pos x="0" y="268"/>
                </a:cxn>
                <a:cxn ang="0">
                  <a:pos x="0" y="0"/>
                </a:cxn>
              </a:cxnLst>
              <a:rect l="0" t="0" r="r" b="b"/>
              <a:pathLst>
                <a:path w="121" h="482">
                  <a:moveTo>
                    <a:pt x="0" y="0"/>
                  </a:moveTo>
                  <a:lnTo>
                    <a:pt x="53" y="0"/>
                  </a:lnTo>
                  <a:lnTo>
                    <a:pt x="53" y="263"/>
                  </a:lnTo>
                  <a:lnTo>
                    <a:pt x="53" y="279"/>
                  </a:lnTo>
                  <a:lnTo>
                    <a:pt x="54" y="291"/>
                  </a:lnTo>
                  <a:lnTo>
                    <a:pt x="57" y="304"/>
                  </a:lnTo>
                  <a:lnTo>
                    <a:pt x="58" y="321"/>
                  </a:lnTo>
                  <a:lnTo>
                    <a:pt x="63" y="339"/>
                  </a:lnTo>
                  <a:lnTo>
                    <a:pt x="66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9" y="478"/>
                  </a:lnTo>
                  <a:lnTo>
                    <a:pt x="57" y="473"/>
                  </a:lnTo>
                  <a:lnTo>
                    <a:pt x="52" y="465"/>
                  </a:lnTo>
                  <a:lnTo>
                    <a:pt x="47" y="456"/>
                  </a:lnTo>
                  <a:lnTo>
                    <a:pt x="41" y="445"/>
                  </a:lnTo>
                  <a:lnTo>
                    <a:pt x="36" y="433"/>
                  </a:lnTo>
                  <a:lnTo>
                    <a:pt x="29" y="418"/>
                  </a:lnTo>
                  <a:lnTo>
                    <a:pt x="23" y="401"/>
                  </a:lnTo>
                  <a:lnTo>
                    <a:pt x="18" y="383"/>
                  </a:lnTo>
                  <a:lnTo>
                    <a:pt x="12" y="363"/>
                  </a:lnTo>
                  <a:lnTo>
                    <a:pt x="8" y="342"/>
                  </a:lnTo>
                  <a:lnTo>
                    <a:pt x="4" y="319"/>
                  </a:lnTo>
                  <a:lnTo>
                    <a:pt x="1" y="294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" name="Rectangle 206"/>
            <p:cNvSpPr>
              <a:spLocks noChangeAspect="1" noChangeArrowheads="1"/>
            </p:cNvSpPr>
            <p:nvPr userDrawn="1"/>
          </p:nvSpPr>
          <p:spPr bwMode="auto">
            <a:xfrm>
              <a:off x="3962" y="1445"/>
              <a:ext cx="56" cy="4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" name="Freeform 207"/>
            <p:cNvSpPr>
              <a:spLocks noChangeAspect="1"/>
            </p:cNvSpPr>
            <p:nvPr userDrawn="1"/>
          </p:nvSpPr>
          <p:spPr bwMode="auto">
            <a:xfrm>
              <a:off x="4038" y="1445"/>
              <a:ext cx="95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70" y="23"/>
                </a:cxn>
                <a:cxn ang="0">
                  <a:pos x="81" y="45"/>
                </a:cxn>
                <a:cxn ang="0">
                  <a:pos x="88" y="66"/>
                </a:cxn>
                <a:cxn ang="0">
                  <a:pos x="93" y="87"/>
                </a:cxn>
                <a:cxn ang="0">
                  <a:pos x="94" y="106"/>
                </a:cxn>
                <a:cxn ang="0">
                  <a:pos x="95" y="125"/>
                </a:cxn>
                <a:cxn ang="0">
                  <a:pos x="94" y="143"/>
                </a:cxn>
                <a:cxn ang="0">
                  <a:pos x="92" y="161"/>
                </a:cxn>
                <a:cxn ang="0">
                  <a:pos x="87" y="177"/>
                </a:cxn>
                <a:cxn ang="0">
                  <a:pos x="82" y="191"/>
                </a:cxn>
                <a:cxn ang="0">
                  <a:pos x="77" y="204"/>
                </a:cxn>
                <a:cxn ang="0">
                  <a:pos x="73" y="214"/>
                </a:cxn>
                <a:cxn ang="0">
                  <a:pos x="68" y="224"/>
                </a:cxn>
                <a:cxn ang="0">
                  <a:pos x="63" y="232"/>
                </a:cxn>
                <a:cxn ang="0">
                  <a:pos x="61" y="237"/>
                </a:cxn>
                <a:cxn ang="0">
                  <a:pos x="58" y="240"/>
                </a:cxn>
                <a:cxn ang="0">
                  <a:pos x="57" y="241"/>
                </a:cxn>
                <a:cxn ang="0">
                  <a:pos x="0" y="241"/>
                </a:cxn>
                <a:cxn ang="0">
                  <a:pos x="13" y="221"/>
                </a:cxn>
                <a:cxn ang="0">
                  <a:pos x="23" y="202"/>
                </a:cxn>
                <a:cxn ang="0">
                  <a:pos x="31" y="182"/>
                </a:cxn>
                <a:cxn ang="0">
                  <a:pos x="36" y="163"/>
                </a:cxn>
                <a:cxn ang="0">
                  <a:pos x="39" y="143"/>
                </a:cxn>
                <a:cxn ang="0">
                  <a:pos x="40" y="124"/>
                </a:cxn>
                <a:cxn ang="0">
                  <a:pos x="39" y="107"/>
                </a:cxn>
                <a:cxn ang="0">
                  <a:pos x="37" y="91"/>
                </a:cxn>
                <a:cxn ang="0">
                  <a:pos x="34" y="75"/>
                </a:cxn>
                <a:cxn ang="0">
                  <a:pos x="29" y="61"/>
                </a:cxn>
                <a:cxn ang="0">
                  <a:pos x="25" y="48"/>
                </a:cxn>
                <a:cxn ang="0">
                  <a:pos x="20" y="36"/>
                </a:cxn>
                <a:cxn ang="0">
                  <a:pos x="15" y="26"/>
                </a:cxn>
                <a:cxn ang="0">
                  <a:pos x="10" y="17"/>
                </a:cxn>
                <a:cxn ang="0">
                  <a:pos x="6" y="10"/>
                </a:cxn>
                <a:cxn ang="0">
                  <a:pos x="3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95" h="241">
                  <a:moveTo>
                    <a:pt x="0" y="0"/>
                  </a:moveTo>
                  <a:lnTo>
                    <a:pt x="57" y="0"/>
                  </a:lnTo>
                  <a:lnTo>
                    <a:pt x="70" y="23"/>
                  </a:lnTo>
                  <a:lnTo>
                    <a:pt x="81" y="45"/>
                  </a:lnTo>
                  <a:lnTo>
                    <a:pt x="88" y="66"/>
                  </a:lnTo>
                  <a:lnTo>
                    <a:pt x="93" y="87"/>
                  </a:lnTo>
                  <a:lnTo>
                    <a:pt x="94" y="106"/>
                  </a:lnTo>
                  <a:lnTo>
                    <a:pt x="95" y="125"/>
                  </a:lnTo>
                  <a:lnTo>
                    <a:pt x="94" y="143"/>
                  </a:lnTo>
                  <a:lnTo>
                    <a:pt x="92" y="161"/>
                  </a:lnTo>
                  <a:lnTo>
                    <a:pt x="87" y="177"/>
                  </a:lnTo>
                  <a:lnTo>
                    <a:pt x="82" y="191"/>
                  </a:lnTo>
                  <a:lnTo>
                    <a:pt x="77" y="204"/>
                  </a:lnTo>
                  <a:lnTo>
                    <a:pt x="73" y="214"/>
                  </a:lnTo>
                  <a:lnTo>
                    <a:pt x="68" y="224"/>
                  </a:lnTo>
                  <a:lnTo>
                    <a:pt x="63" y="232"/>
                  </a:lnTo>
                  <a:lnTo>
                    <a:pt x="61" y="237"/>
                  </a:lnTo>
                  <a:lnTo>
                    <a:pt x="58" y="240"/>
                  </a:lnTo>
                  <a:lnTo>
                    <a:pt x="57" y="241"/>
                  </a:lnTo>
                  <a:lnTo>
                    <a:pt x="0" y="241"/>
                  </a:lnTo>
                  <a:lnTo>
                    <a:pt x="13" y="221"/>
                  </a:lnTo>
                  <a:lnTo>
                    <a:pt x="23" y="202"/>
                  </a:lnTo>
                  <a:lnTo>
                    <a:pt x="31" y="182"/>
                  </a:lnTo>
                  <a:lnTo>
                    <a:pt x="36" y="163"/>
                  </a:lnTo>
                  <a:lnTo>
                    <a:pt x="39" y="143"/>
                  </a:lnTo>
                  <a:lnTo>
                    <a:pt x="40" y="124"/>
                  </a:lnTo>
                  <a:lnTo>
                    <a:pt x="39" y="107"/>
                  </a:lnTo>
                  <a:lnTo>
                    <a:pt x="37" y="91"/>
                  </a:lnTo>
                  <a:lnTo>
                    <a:pt x="34" y="75"/>
                  </a:lnTo>
                  <a:lnTo>
                    <a:pt x="29" y="61"/>
                  </a:lnTo>
                  <a:lnTo>
                    <a:pt x="25" y="48"/>
                  </a:lnTo>
                  <a:lnTo>
                    <a:pt x="20" y="36"/>
                  </a:lnTo>
                  <a:lnTo>
                    <a:pt x="15" y="26"/>
                  </a:lnTo>
                  <a:lnTo>
                    <a:pt x="10" y="17"/>
                  </a:lnTo>
                  <a:lnTo>
                    <a:pt x="6" y="10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2" name="Group 218"/>
          <p:cNvGrpSpPr>
            <a:grpSpLocks/>
          </p:cNvGrpSpPr>
          <p:nvPr/>
        </p:nvGrpSpPr>
        <p:grpSpPr bwMode="auto">
          <a:xfrm>
            <a:off x="0" y="0"/>
            <a:ext cx="8270875" cy="300038"/>
            <a:chOff x="4608" y="240"/>
            <a:chExt cx="362" cy="189"/>
          </a:xfrm>
        </p:grpSpPr>
        <p:sp>
          <p:nvSpPr>
            <p:cNvPr id="1235" name="Freeform 211"/>
            <p:cNvSpPr>
              <a:spLocks noChangeAspect="1"/>
            </p:cNvSpPr>
            <p:nvPr userDrawn="1"/>
          </p:nvSpPr>
          <p:spPr bwMode="auto">
            <a:xfrm>
              <a:off x="4608" y="240"/>
              <a:ext cx="215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" name="Freeform 212"/>
            <p:cNvSpPr>
              <a:spLocks noChangeAspect="1"/>
            </p:cNvSpPr>
            <p:nvPr userDrawn="1"/>
          </p:nvSpPr>
          <p:spPr bwMode="auto">
            <a:xfrm>
              <a:off x="4752" y="240"/>
              <a:ext cx="218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470025"/>
          </a:xfrm>
        </p:spPr>
        <p:txBody>
          <a:bodyPr/>
          <a:lstStyle/>
          <a:p>
            <a:r>
              <a:rPr lang="en-US" dirty="0" smtClean="0"/>
              <a:t>Scaling the Memory Power Wall</a:t>
            </a:r>
            <a:br>
              <a:rPr lang="en-US" dirty="0" smtClean="0"/>
            </a:br>
            <a:r>
              <a:rPr lang="en-US" dirty="0" smtClean="0"/>
              <a:t>with DRAM-Aware Data Management</a:t>
            </a:r>
            <a:endParaRPr lang="el-GR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51520" y="4005064"/>
            <a:ext cx="8640960" cy="504056"/>
          </a:xfrm>
        </p:spPr>
        <p:txBody>
          <a:bodyPr numCol="3"/>
          <a:lstStyle/>
          <a:p>
            <a:r>
              <a:rPr lang="en-US" sz="2800" dirty="0" smtClean="0"/>
              <a:t>Raja Appuswamy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Matthaios Olma</a:t>
            </a:r>
            <a:endParaRPr lang="en-US" sz="2800" u="sng" dirty="0"/>
          </a:p>
          <a:p>
            <a:endParaRPr lang="en-US" sz="2800" dirty="0" smtClean="0"/>
          </a:p>
          <a:p>
            <a:r>
              <a:rPr lang="en-US" sz="2800" dirty="0" smtClean="0"/>
              <a:t>Anastasia Ailamaki</a:t>
            </a:r>
            <a:endParaRPr lang="el-GR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465313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Ecole Polytechnique Fédérale </a:t>
            </a:r>
            <a:r>
              <a:rPr lang="fr-FR" dirty="0"/>
              <a:t>de </a:t>
            </a:r>
            <a:r>
              <a:rPr lang="fr-FR" dirty="0" smtClean="0"/>
              <a:t>Lausanne (EPFL)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3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61652" y="764704"/>
            <a:ext cx="1846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(aggregation)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Power-Down Modes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596373"/>
              </p:ext>
            </p:extLst>
          </p:nvPr>
        </p:nvGraphicFramePr>
        <p:xfrm>
          <a:off x="0" y="1268760"/>
          <a:ext cx="9143999" cy="5589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547664" y="2348880"/>
            <a:ext cx="707781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5590456" y="1066800"/>
            <a:ext cx="3096344" cy="792088"/>
          </a:xfrm>
          <a:prstGeom prst="wedgeRoundRectCallout">
            <a:avLst>
              <a:gd name="adj1" fmla="val 17928"/>
              <a:gd name="adj2" fmla="val 9857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impact on performance or power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1825491" y="1160748"/>
            <a:ext cx="3096344" cy="792088"/>
          </a:xfrm>
          <a:prstGeom prst="wedgeRoundRectCallout">
            <a:avLst>
              <a:gd name="adj1" fmla="val -26369"/>
              <a:gd name="adj2" fmla="val 15629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13% reduction in power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09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DRAM Idleness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157288"/>
              </p:ext>
            </p:extLst>
          </p:nvPr>
        </p:nvGraphicFramePr>
        <p:xfrm>
          <a:off x="11980" y="1219200"/>
          <a:ext cx="9132020" cy="550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491880" y="3284984"/>
            <a:ext cx="864096" cy="2664296"/>
          </a:xfrm>
          <a:prstGeom prst="rect">
            <a:avLst/>
          </a:prstGeom>
          <a:noFill/>
          <a:ln w="98425" cap="flat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3537" y="5805264"/>
            <a:ext cx="878823" cy="216024"/>
          </a:xfrm>
          <a:prstGeom prst="rect">
            <a:avLst/>
          </a:prstGeom>
          <a:noFill/>
          <a:ln w="98425" cap="flat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0482" y="6231430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MC good at predicting idleness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121" y="6204249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Memory Controller is conservative 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508104" y="1340768"/>
            <a:ext cx="3096344" cy="1152128"/>
          </a:xfrm>
          <a:prstGeom prst="wedgeRoundRectCallout">
            <a:avLst>
              <a:gd name="adj1" fmla="val -30062"/>
              <a:gd name="adj2" fmla="val 19519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&gt;40% residency, yet negligible power savings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DRAM-aware memory layout</a:t>
            </a:r>
          </a:p>
          <a:p>
            <a:pPr lvl="1"/>
            <a:r>
              <a:rPr lang="en-US" dirty="0" smtClean="0"/>
              <a:t>Separate hot/cold data to enable longer idle time</a:t>
            </a:r>
            <a:endParaRPr lang="en-US" dirty="0"/>
          </a:p>
          <a:p>
            <a:r>
              <a:rPr lang="en-US" dirty="0" smtClean="0"/>
              <a:t>DB-driven gear shifting</a:t>
            </a:r>
          </a:p>
          <a:p>
            <a:pPr lvl="1"/>
            <a:r>
              <a:rPr lang="en-US" dirty="0" smtClean="0"/>
              <a:t>Pairing data and power modes</a:t>
            </a:r>
            <a:endParaRPr lang="en-US" dirty="0"/>
          </a:p>
          <a:p>
            <a:r>
              <a:rPr lang="en-US" dirty="0" smtClean="0"/>
              <a:t>Multitier memory and storage </a:t>
            </a:r>
            <a:r>
              <a:rPr lang="en-US" dirty="0" err="1" smtClean="0"/>
              <a:t>tiering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Rethinking anti-caching, 5-minute rule for two-level DRAM </a:t>
            </a:r>
            <a:endParaRPr lang="en-US" dirty="0"/>
          </a:p>
          <a:p>
            <a:r>
              <a:rPr lang="en-US" dirty="0" err="1" smtClean="0"/>
              <a:t>Tiering</a:t>
            </a:r>
            <a:r>
              <a:rPr lang="en-US" dirty="0" smtClean="0"/>
              <a:t>-aware query optimization</a:t>
            </a:r>
          </a:p>
          <a:p>
            <a:pPr lvl="1"/>
            <a:r>
              <a:rPr lang="en-US" dirty="0" smtClean="0"/>
              <a:t>Making optimizer aware of access latencies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storm</a:t>
            </a:r>
          </a:p>
          <a:p>
            <a:pPr lvl="1"/>
            <a:r>
              <a:rPr lang="en-US" dirty="0" smtClean="0"/>
              <a:t>MMDBs need more DRAM to meet application demands</a:t>
            </a:r>
          </a:p>
          <a:p>
            <a:pPr lvl="1"/>
            <a:r>
              <a:rPr lang="en-US" dirty="0" smtClean="0"/>
              <a:t>DRAM technology poses power-performance tradeoffs</a:t>
            </a:r>
          </a:p>
          <a:p>
            <a:r>
              <a:rPr lang="en-US" dirty="0" smtClean="0"/>
              <a:t>Promise</a:t>
            </a:r>
          </a:p>
          <a:p>
            <a:pPr lvl="1"/>
            <a:r>
              <a:rPr lang="en-US" dirty="0" smtClean="0"/>
              <a:t>Frequency scaling/low-power modes can limit power draw</a:t>
            </a:r>
          </a:p>
          <a:p>
            <a:r>
              <a:rPr lang="en-US" dirty="0" smtClean="0"/>
              <a:t>Hurdles</a:t>
            </a:r>
          </a:p>
          <a:p>
            <a:pPr lvl="1"/>
            <a:r>
              <a:rPr lang="en-US" dirty="0" smtClean="0"/>
              <a:t>Need software-driven DRAM DVFS and state transitions</a:t>
            </a:r>
          </a:p>
          <a:p>
            <a:pPr lvl="1"/>
            <a:r>
              <a:rPr lang="en-US" dirty="0" smtClean="0"/>
              <a:t>Need to redesigns MMDBs to exploit hardware features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sz="3600" dirty="0" smtClean="0"/>
              <a:t>“It’s the memory, stupid!”</a:t>
            </a:r>
          </a:p>
          <a:p>
            <a:pPr marL="457200" lvl="1" indent="0" algn="ctr">
              <a:buNone/>
            </a:pPr>
            <a:r>
              <a:rPr lang="en-US" sz="2000" dirty="0" smtClean="0"/>
              <a:t>			        - </a:t>
            </a:r>
            <a:r>
              <a:rPr lang="en-US" sz="2000" dirty="0"/>
              <a:t>Richard L. Sites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36805"/>
              </p:ext>
            </p:extLst>
          </p:nvPr>
        </p:nvGraphicFramePr>
        <p:xfrm>
          <a:off x="323529" y="4437112"/>
          <a:ext cx="836327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199"/>
                <a:gridCol w="1656184"/>
                <a:gridCol w="1561579"/>
                <a:gridCol w="1672654"/>
                <a:gridCol w="1672654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End-use Energy</a:t>
                      </a:r>
                      <a:r>
                        <a:rPr lang="en-US" sz="2000" baseline="0" dirty="0" smtClean="0"/>
                        <a:t> B kwh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Elec. Bills ($B)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Power plants (500MW)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CO2 (US) Million MT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2013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en-US" sz="2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$9.0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US" sz="2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/>
                        <a:t>97</a:t>
                      </a:r>
                      <a:endParaRPr lang="en-US" sz="2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/>
                        <a:t>139</a:t>
                      </a:r>
                      <a:endParaRPr lang="en-US" sz="2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$13.7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/>
                        <a:t>51</a:t>
                      </a:r>
                      <a:endParaRPr lang="en-US" sz="2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/>
                        <a:t>147</a:t>
                      </a:r>
                      <a:endParaRPr lang="en-US" sz="2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2013-2020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incr.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$4.7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Power-Hungry MMDBs?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62" y="1066800"/>
            <a:ext cx="5553075" cy="3286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8804" y="1266048"/>
            <a:ext cx="5884231" cy="2234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3447" y="3789339"/>
            <a:ext cx="7499588" cy="179990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46185" y="5523884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Energy efficiency - The New Holy Grail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0722" y="6139530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What is the energy behavior of MMDBs?</a:t>
            </a:r>
          </a:p>
        </p:txBody>
      </p:sp>
    </p:spTree>
    <p:extLst>
      <p:ext uri="{BB962C8B-B14F-4D97-AF65-F5344CB8AC3E}">
        <p14:creationId xmlns:p14="http://schemas.microsoft.com/office/powerpoint/2010/main" val="144442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927818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92162"/>
          </a:xfrm>
        </p:spPr>
        <p:txBody>
          <a:bodyPr/>
          <a:lstStyle/>
          <a:p>
            <a:r>
              <a:rPr lang="en-US" dirty="0" smtClean="0"/>
              <a:t>Energy in MMDB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71800" y="836712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*HP Power advisor, six-core Intel Xeon E7-4809v2</a:t>
            </a:r>
          </a:p>
          <a:p>
            <a:r>
              <a:rPr lang="en-US" dirty="0" smtClean="0"/>
              <a:t>4-socket - 24 cores, 96 DIMM slots</a:t>
            </a:r>
            <a:endParaRPr lang="en-US" dirty="0"/>
          </a:p>
        </p:txBody>
      </p:sp>
      <p:sp>
        <p:nvSpPr>
          <p:cNvPr id="3" name="Left Brace 2"/>
          <p:cNvSpPr/>
          <p:nvPr/>
        </p:nvSpPr>
        <p:spPr>
          <a:xfrm>
            <a:off x="7956376" y="1916832"/>
            <a:ext cx="792088" cy="2088232"/>
          </a:xfrm>
          <a:prstGeom prst="leftBrace">
            <a:avLst>
              <a:gd name="adj1" fmla="val 8333"/>
              <a:gd name="adj2" fmla="val 30606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72200" y="2336977"/>
            <a:ext cx="190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2.5x loaded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3194919"/>
            <a:ext cx="266429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CPU Loaded (Watt)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1331639" y="3337180"/>
            <a:ext cx="456456" cy="146363"/>
          </a:xfrm>
          <a:prstGeom prst="rect">
            <a:avLst/>
          </a:prstGeom>
        </p:spPr>
      </p:pic>
      <p:sp>
        <p:nvSpPr>
          <p:cNvPr id="14" name="Left Brace 13"/>
          <p:cNvSpPr/>
          <p:nvPr/>
        </p:nvSpPr>
        <p:spPr>
          <a:xfrm>
            <a:off x="7740352" y="3633034"/>
            <a:ext cx="1008112" cy="360040"/>
          </a:xfrm>
          <a:prstGeom prst="leftBrace">
            <a:avLst>
              <a:gd name="adj1" fmla="val 0"/>
              <a:gd name="adj2" fmla="val 45086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72200" y="3559506"/>
            <a:ext cx="190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1.25x idle</a:t>
            </a:r>
            <a:endParaRPr lang="en-US" b="1" dirty="0"/>
          </a:p>
        </p:txBody>
      </p:sp>
      <p:sp>
        <p:nvSpPr>
          <p:cNvPr id="18" name="Left Brace 17"/>
          <p:cNvSpPr/>
          <p:nvPr/>
        </p:nvSpPr>
        <p:spPr>
          <a:xfrm rot="5400000">
            <a:off x="1965024" y="4206401"/>
            <a:ext cx="576062" cy="1757570"/>
          </a:xfrm>
          <a:prstGeom prst="leftBrace">
            <a:avLst>
              <a:gd name="adj1" fmla="val 8333"/>
              <a:gd name="adj2" fmla="val 48513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03648" y="3966155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16x capacity</a:t>
            </a:r>
          </a:p>
          <a:p>
            <a:pPr algn="ctr"/>
            <a:r>
              <a:rPr lang="en-US" b="1" dirty="0" smtClean="0"/>
              <a:t>3x power</a:t>
            </a:r>
            <a:endParaRPr lang="en-US" b="1" dirty="0"/>
          </a:p>
        </p:txBody>
      </p:sp>
      <p:sp>
        <p:nvSpPr>
          <p:cNvPr id="20" name="Left Brace 19"/>
          <p:cNvSpPr/>
          <p:nvPr/>
        </p:nvSpPr>
        <p:spPr>
          <a:xfrm rot="5400000">
            <a:off x="3923928" y="4005067"/>
            <a:ext cx="576063" cy="2160240"/>
          </a:xfrm>
          <a:prstGeom prst="leftBrace">
            <a:avLst>
              <a:gd name="adj1" fmla="val 8333"/>
              <a:gd name="adj2" fmla="val 48513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635896" y="3966155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4x capacity</a:t>
            </a:r>
          </a:p>
          <a:p>
            <a:pPr algn="ctr"/>
            <a:r>
              <a:rPr lang="en-US" b="1" dirty="0" smtClean="0"/>
              <a:t>10x power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50722" y="6277791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</a:rPr>
              <a:t>DRAM </a:t>
            </a:r>
            <a:r>
              <a:rPr lang="en-US" sz="3000" b="1" dirty="0" smtClean="0">
                <a:solidFill>
                  <a:srgbClr val="FF0000"/>
                </a:solidFill>
              </a:rPr>
              <a:t>will emerge as a major contributor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9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4" grpId="0" animBg="1"/>
      <p:bldP spid="16" grpId="0"/>
      <p:bldP spid="18" grpId="0" animBg="1"/>
      <p:bldP spid="19" grpId="0"/>
      <p:bldP spid="20" grpId="0" animBg="1"/>
      <p:bldP spid="21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Memory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10567"/>
              </p:ext>
            </p:extLst>
          </p:nvPr>
        </p:nvGraphicFramePr>
        <p:xfrm>
          <a:off x="0" y="1790936"/>
          <a:ext cx="9144000" cy="3510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1680"/>
                <a:gridCol w="1512168"/>
                <a:gridCol w="1368152"/>
                <a:gridCol w="1872208"/>
                <a:gridCol w="1368152"/>
                <a:gridCol w="133164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Memory Type</a:t>
                      </a:r>
                      <a:endParaRPr lang="en-US" sz="2600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Max Capacity</a:t>
                      </a:r>
                      <a:endParaRPr lang="en-US" sz="2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Latency (</a:t>
                      </a:r>
                      <a:r>
                        <a:rPr lang="en-US" sz="2600" b="1" dirty="0" err="1" smtClean="0"/>
                        <a:t>nsec</a:t>
                      </a:r>
                      <a:r>
                        <a:rPr lang="en-US" sz="2600" b="1" dirty="0" smtClean="0"/>
                        <a:t>)</a:t>
                      </a:r>
                      <a:endParaRPr lang="en-US" sz="2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Bandwidth (GB/s)</a:t>
                      </a:r>
                      <a:endParaRPr lang="en-US" sz="2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Loaded W/GB</a:t>
                      </a:r>
                      <a:endParaRPr lang="en-US" sz="2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Idle W/GB</a:t>
                      </a:r>
                      <a:endParaRPr lang="en-US" sz="2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39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UDIMM</a:t>
                      </a:r>
                      <a:endParaRPr lang="en-US" sz="2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128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153.7</a:t>
                      </a:r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72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0.2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0.02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67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LRDIMM</a:t>
                      </a:r>
                      <a:endParaRPr lang="en-US" sz="2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768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235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40.4</a:t>
                      </a:r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0.15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0.07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HCDIMM</a:t>
                      </a:r>
                      <a:endParaRPr lang="en-US" sz="2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3C8684"/>
                          </a:solidFill>
                        </a:rPr>
                        <a:t>768</a:t>
                      </a:r>
                      <a:endParaRPr lang="en-US" sz="2800" dirty="0">
                        <a:solidFill>
                          <a:srgbClr val="3C868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161.9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63.9</a:t>
                      </a:r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0.74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0.37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67744" y="980728"/>
            <a:ext cx="6876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Processor: Intel Xeon E5 2 sockets, 4 channels/socket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1790002" y="3573016"/>
            <a:ext cx="7201598" cy="855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Capacity – Performance </a:t>
            </a:r>
            <a:r>
              <a:rPr lang="en-US" sz="3600" b="1" dirty="0" smtClean="0">
                <a:solidFill>
                  <a:srgbClr val="FF0000"/>
                </a:solidFill>
              </a:rPr>
              <a:t>Tradeoff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90002" y="4456780"/>
            <a:ext cx="7206510" cy="810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Capacity – Power </a:t>
            </a:r>
            <a:r>
              <a:rPr lang="en-US" sz="3600" b="1" dirty="0" smtClean="0">
                <a:solidFill>
                  <a:srgbClr val="FF0000"/>
                </a:solidFill>
              </a:rPr>
              <a:t>Tradeoff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0002" y="2757839"/>
            <a:ext cx="7201598" cy="778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Capacity </a:t>
            </a:r>
            <a:r>
              <a:rPr lang="en-US" sz="3600" b="1" dirty="0" smtClean="0">
                <a:solidFill>
                  <a:srgbClr val="FF0000"/>
                </a:solidFill>
              </a:rPr>
              <a:t>Limitation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1569">
            <a:off x="2957819" y="2588958"/>
            <a:ext cx="5334000" cy="10001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886" y="4174821"/>
            <a:ext cx="1422557" cy="1422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51121" y="5661248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Big data =&gt; Big memory =&gt; Big power bills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121" y="6231430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MMDBs should focus on reducing DRAM power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134118" y="3501008"/>
            <a:ext cx="1440160" cy="1008112"/>
          </a:xfrm>
          <a:prstGeom prst="ellipse">
            <a:avLst/>
          </a:prstGeom>
          <a:noFill/>
          <a:ln w="1047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1680" y="2636912"/>
            <a:ext cx="1440160" cy="1008112"/>
          </a:xfrm>
          <a:prstGeom prst="ellipse">
            <a:avLst/>
          </a:prstGeom>
          <a:noFill/>
          <a:ln w="1047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22504" y="4363229"/>
            <a:ext cx="2699792" cy="1009987"/>
          </a:xfrm>
          <a:prstGeom prst="ellipse">
            <a:avLst/>
          </a:prstGeom>
          <a:noFill/>
          <a:ln w="1047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07969">
            <a:off x="2825755" y="3260374"/>
            <a:ext cx="5122300" cy="96043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6396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  <p:bldP spid="16" grpId="0" animBg="1"/>
      <p:bldP spid="17" grpId="0" animBg="1"/>
      <p:bldP spid="12" grpId="0" animBg="1"/>
      <p:bldP spid="12" grpId="1" animBg="1"/>
      <p:bldP spid="6" grpId="0" animBg="1"/>
      <p:bldP spid="6" grpId="1" animBg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DRAM Power Draw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Hardware features</a:t>
            </a:r>
          </a:p>
          <a:p>
            <a:pPr lvl="1"/>
            <a:r>
              <a:rPr lang="en-US" sz="2800" dirty="0" smtClean="0"/>
              <a:t>Frequency scaling</a:t>
            </a:r>
          </a:p>
          <a:p>
            <a:pPr lvl="1"/>
            <a:r>
              <a:rPr lang="en-US" sz="2800" dirty="0" smtClean="0"/>
              <a:t>Power-down modes </a:t>
            </a:r>
          </a:p>
          <a:p>
            <a:r>
              <a:rPr lang="en-US" sz="3600" dirty="0" smtClean="0"/>
              <a:t>Limitations</a:t>
            </a:r>
          </a:p>
          <a:p>
            <a:pPr lvl="1"/>
            <a:r>
              <a:rPr lang="en-US" sz="2800" dirty="0" smtClean="0"/>
              <a:t>Enabled/disabled statically at boot time</a:t>
            </a:r>
          </a:p>
          <a:p>
            <a:pPr lvl="1"/>
            <a:r>
              <a:rPr lang="en-US" sz="2800" dirty="0" smtClean="0"/>
              <a:t>Power-down state transition controlled by MC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121" y="6192377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What is the impact on MMDB performance?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82" y="5636314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What is the effectiveness under MMDB workloads?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38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906963"/>
          </a:xfrm>
        </p:spPr>
        <p:txBody>
          <a:bodyPr/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2 GHz </a:t>
            </a:r>
            <a:r>
              <a:rPr lang="pt-BR" dirty="0" smtClean="0"/>
              <a:t>Intel Xeon </a:t>
            </a:r>
            <a:r>
              <a:rPr lang="pt-BR" dirty="0"/>
              <a:t>E5-2640 v2 </a:t>
            </a:r>
            <a:r>
              <a:rPr lang="pt-BR" dirty="0" smtClean="0"/>
              <a:t>CPU (2 socket, 8 cores/socket)</a:t>
            </a:r>
          </a:p>
          <a:p>
            <a:pPr lvl="1"/>
            <a:r>
              <a:rPr lang="pt-BR" dirty="0" smtClean="0"/>
              <a:t>256 GB of memory (16x 16 GB RDIMMs)</a:t>
            </a:r>
            <a:endParaRPr lang="en-US" dirty="0" smtClean="0"/>
          </a:p>
          <a:p>
            <a:r>
              <a:rPr lang="en-US" dirty="0" smtClean="0"/>
              <a:t>Micro-benchmarks</a:t>
            </a:r>
          </a:p>
          <a:p>
            <a:pPr lvl="1"/>
            <a:r>
              <a:rPr lang="en-US" dirty="0" smtClean="0"/>
              <a:t>Concurrent Scans 128 MB of int64s</a:t>
            </a:r>
          </a:p>
          <a:p>
            <a:pPr lvl="1"/>
            <a:r>
              <a:rPr lang="en-US" dirty="0" smtClean="0"/>
              <a:t>Parallel Aggregation (a </a:t>
            </a:r>
            <a:r>
              <a:rPr lang="en-US" dirty="0"/>
              <a:t>= </a:t>
            </a:r>
            <a:r>
              <a:rPr lang="en-US" dirty="0" smtClean="0"/>
              <a:t>∑(</a:t>
            </a:r>
            <a:r>
              <a:rPr lang="en-US" dirty="0"/>
              <a:t>b(</a:t>
            </a:r>
            <a:r>
              <a:rPr lang="en-US" dirty="0" err="1"/>
              <a:t>i</a:t>
            </a:r>
            <a:r>
              <a:rPr lang="en-US" dirty="0"/>
              <a:t>)+c(</a:t>
            </a:r>
            <a:r>
              <a:rPr lang="en-US" dirty="0" err="1"/>
              <a:t>i</a:t>
            </a:r>
            <a:r>
              <a:rPr lang="en-US" dirty="0" smtClean="0"/>
              <a:t>))) over 8-GB </a:t>
            </a:r>
            <a:r>
              <a:rPr lang="en-US" i="1" dirty="0"/>
              <a:t>double</a:t>
            </a:r>
            <a:r>
              <a:rPr lang="en-US" dirty="0"/>
              <a:t> </a:t>
            </a:r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1-8 threads </a:t>
            </a:r>
            <a:r>
              <a:rPr lang="en-US" dirty="0" err="1" smtClean="0"/>
              <a:t>affinitized</a:t>
            </a:r>
            <a:r>
              <a:rPr lang="en-US" dirty="0" smtClean="0"/>
              <a:t> to a single socket to avoid NUMA</a:t>
            </a:r>
          </a:p>
          <a:p>
            <a:r>
              <a:rPr lang="en-US" dirty="0" smtClean="0"/>
              <a:t>Macro-benchmarks (in paper)</a:t>
            </a:r>
          </a:p>
          <a:p>
            <a:pPr lvl="1"/>
            <a:r>
              <a:rPr lang="en-US" dirty="0" smtClean="0"/>
              <a:t>TPC-C, TPC-H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8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Breakdown (Scans)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263914"/>
              </p:ext>
            </p:extLst>
          </p:nvPr>
        </p:nvGraphicFramePr>
        <p:xfrm>
          <a:off x="43880" y="908721"/>
          <a:ext cx="91001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250722" y="5583358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DRAM contribution is high even at 100% CPU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588" y="6159422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Even with 256 GB RDIMMs, DRAM contributes 30%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Frequency Scaling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742884"/>
              </p:ext>
            </p:extLst>
          </p:nvPr>
        </p:nvGraphicFramePr>
        <p:xfrm>
          <a:off x="0" y="1219200"/>
          <a:ext cx="8991600" cy="537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475656" y="3068960"/>
            <a:ext cx="721114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0722" y="6168209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</a:rPr>
              <a:t>Most energy-efficient is not always the fastest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97080" y="1032091"/>
            <a:ext cx="1394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9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Bandwidth Utilization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752090"/>
              </p:ext>
            </p:extLst>
          </p:nvPr>
        </p:nvGraphicFramePr>
        <p:xfrm>
          <a:off x="-1116" y="1082674"/>
          <a:ext cx="8992716" cy="577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251121" y="6192377"/>
            <a:ext cx="8641758" cy="58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Bandwidth-intensive workloads suffer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61652" y="764704"/>
            <a:ext cx="1846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(aggregation)</a:t>
            </a:r>
          </a:p>
        </p:txBody>
      </p:sp>
    </p:spTree>
    <p:extLst>
      <p:ext uri="{BB962C8B-B14F-4D97-AF65-F5344CB8AC3E}">
        <p14:creationId xmlns:p14="http://schemas.microsoft.com/office/powerpoint/2010/main" val="148797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original-dias-template</Template>
  <TotalTime>7455</TotalTime>
  <Words>555</Words>
  <Application>Microsoft Office PowerPoint</Application>
  <PresentationFormat>On-screen Show (4:3)</PresentationFormat>
  <Paragraphs>168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template</vt:lpstr>
      <vt:lpstr>Scaling the Memory Power Wall with DRAM-Aware Data Management</vt:lpstr>
      <vt:lpstr>Power-Hungry MMDBs?</vt:lpstr>
      <vt:lpstr>Energy in MMDB</vt:lpstr>
      <vt:lpstr>Server Memory Trends</vt:lpstr>
      <vt:lpstr>Reducing DRAM Power Draw</vt:lpstr>
      <vt:lpstr>Experimental Setup</vt:lpstr>
      <vt:lpstr>Power Breakdown (Scans)</vt:lpstr>
      <vt:lpstr>Impact of Frequency Scaling </vt:lpstr>
      <vt:lpstr>Memory Bandwidth Utilization</vt:lpstr>
      <vt:lpstr>Impact of Power-Down Modes</vt:lpstr>
      <vt:lpstr>Exploiting DRAM Idleness</vt:lpstr>
      <vt:lpstr>Can We Do Better?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Olma Matthaios</dc:creator>
  <cp:lastModifiedBy>Matthaios Olma</cp:lastModifiedBy>
  <cp:revision>257</cp:revision>
  <cp:lastPrinted>2015-05-28T17:17:45Z</cp:lastPrinted>
  <dcterms:created xsi:type="dcterms:W3CDTF">2015-04-20T09:32:15Z</dcterms:created>
  <dcterms:modified xsi:type="dcterms:W3CDTF">2015-06-05T14:22:21Z</dcterms:modified>
</cp:coreProperties>
</file>