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354" r:id="rId4"/>
    <p:sldId id="355" r:id="rId5"/>
    <p:sldId id="357" r:id="rId6"/>
    <p:sldId id="356" r:id="rId7"/>
    <p:sldId id="358" r:id="rId8"/>
    <p:sldId id="359" r:id="rId9"/>
    <p:sldId id="361" r:id="rId10"/>
    <p:sldId id="375" r:id="rId11"/>
    <p:sldId id="374" r:id="rId12"/>
    <p:sldId id="363" r:id="rId13"/>
    <p:sldId id="364" r:id="rId14"/>
    <p:sldId id="365" r:id="rId15"/>
    <p:sldId id="366" r:id="rId16"/>
    <p:sldId id="367" r:id="rId17"/>
    <p:sldId id="368" r:id="rId18"/>
    <p:sldId id="373" r:id="rId19"/>
    <p:sldId id="370" r:id="rId20"/>
    <p:sldId id="371" r:id="rId21"/>
    <p:sldId id="372" r:id="rId22"/>
    <p:sldId id="349" r:id="rId2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5742" autoAdjust="0"/>
  </p:normalViewPr>
  <p:slideViewPr>
    <p:cSldViewPr>
      <p:cViewPr varScale="1">
        <p:scale>
          <a:sx n="121" d="100"/>
          <a:sy n="121" d="100"/>
        </p:scale>
        <p:origin x="1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A3196-BF5A-426D-B712-A82D55BC6A64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5B813-65AA-4019-B78A-6E5DFECFB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DE98-AA8E-4897-B077-06D90F76AB07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73666-B445-4705-BB8A-F90574925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3666-B445-4705-BB8A-F905749250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DFE7A-2066-41A1-AB99-59A346CC34AB}" type="slidenum">
              <a:rPr lang="en-SG" smtClean="0"/>
              <a:pPr>
                <a:defRPr/>
              </a:pPr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98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of four query operators and two TPC-H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73666-B445-4705-BB8A-F905749250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DFE7A-2066-41A1-AB99-59A346CC34AB}" type="slidenum">
              <a:rPr lang="en-SG" smtClean="0"/>
              <a:pPr>
                <a:defRPr/>
              </a:pPr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640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Simple </a:t>
            </a:r>
            <a:r>
              <a:rPr lang="zh-CN" altLang="en-US" dirty="0" smtClean="0"/>
              <a:t>两个轴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DFE7A-2066-41A1-AB99-59A346CC34AB}" type="slidenum">
              <a:rPr lang="en-SG" smtClean="0"/>
              <a:pPr>
                <a:defRPr/>
              </a:pPr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81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不要断句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DFE7A-2066-41A1-AB99-59A346CC34AB}" type="slidenum">
              <a:rPr lang="en-SG" smtClean="0"/>
              <a:pPr>
                <a:defRPr/>
              </a:pPr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415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CARMA;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DFE7A-2066-41A1-AB99-59A346CC34AB}" type="slidenum">
              <a:rPr lang="en-SG" smtClean="0"/>
              <a:pPr>
                <a:defRPr/>
              </a:pPr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850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95C6-9E4C-49A5-BC66-A51585E995F3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FC4-6E67-4705-B72A-21BEFED492CB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628-6B9A-43C7-9278-AED642181E17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C234-576E-458D-ABFD-1D7ACB245E94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1ABC-4917-4B59-B05E-90D4B16643CB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1085-ED77-4A6C-A2B1-4331FC204E8C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0B60-7704-40AD-80EA-3A55F858F29A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288C-2C13-4071-9AB0-9FDB40AC6243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1A09-37ED-4CBC-BAF3-B50EE00DE635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8F79-50B3-4E31-A713-6EB725C4D5EF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54D5-2F64-4FA1-A2E1-39205CD73728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880A-55B6-4C27-B657-FFEF2AF4450A}" type="datetime1">
              <a:rPr lang="en-US" smtClean="0"/>
              <a:pPr/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dcc.ntu.edu.sg/xtr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Energy-Efficient Query Processing on </a:t>
            </a:r>
            <a:br>
              <a:rPr lang="en-US" sz="4000" i="1" dirty="0" smtClean="0">
                <a:solidFill>
                  <a:srgbClr val="FF0000"/>
                </a:solidFill>
              </a:rPr>
            </a:br>
            <a:r>
              <a:rPr lang="en-US" sz="4000" i="1" dirty="0" smtClean="0">
                <a:solidFill>
                  <a:srgbClr val="FF0000"/>
                </a:solidFill>
              </a:rPr>
              <a:t>Embedded CPU-GPU Architectures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4" y="3481387"/>
            <a:ext cx="8759825" cy="17526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Xuntao Cheng</a:t>
            </a:r>
            <a:r>
              <a:rPr lang="en-US" sz="3000" dirty="0" smtClean="0">
                <a:solidFill>
                  <a:schemeClr val="tx1"/>
                </a:solidFill>
              </a:rPr>
              <a:t>, Bingsheng He, Chiew Tong Lau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Nanyang Technological University, Singapore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3" descr="D:\VLDB2011\ntu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11471"/>
            <a:ext cx="2797658" cy="10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KAApgMBIgACEQEDEQH/xAAcAAACAwEBAQEAAAAAAAAAAAAGBwAEBQIBAwj/xABFEAABAwMCAwQGBQgKAgMAAAABAgMEAAURBiESMUEHE1FhFCJxgZGhFSMyQmJDUnKCkrHB8BYkNDVTorLC0fElM0Rj4f/EABkBAAMBAQEAAAAAAAAAAAAAAAABAgMEBf/EACYRAAMAAgIBBAICAwAAAAAAAAABAgMRITESIjJBUQSBQmEjcZH/2gAMAwEAAhEDEQA/AHjUqVKAJUqV5mgD2vM1CoedCGqNf2fT6lsB0S5o/wDjsqBKT+I8h7OdLaRNVMrbYX5rPuV7tdrSVXCfHj46OOAH4Um5erNY6ufVHtLT7TJ2LUNGAB+Jzp8RVZvRrLT/AP5+/Mpl81RYiVSpHwTk/Kp8/o53+Q37EMaZ2paZj5Db0mUR/gMH96sCspfbFaxnu7VcFD8RbH+41mwtE21RT3OnL1MB/KTZCYyf2QQqtVGiSlshnSFkSenfznVn/TS9QvLM/o+aO2O2EZXaLgPYps/7q0Inavpp4hL/AKbG83GMgfsk1UVopRbId0lYFbfk5jqD8eGs2boeAn/3aVuTGdiu3zg+B+qs5Pwo9QeWYYdr1LZLqB6Bc4zxP3QsBXwO9a4IxnpSEl6Ptq3OGBe/RZXJMe7sKjOZ8ASBv7K6au+t9FOpTK9IVF6CQO+ZI8l9Pj7qfl9oaz1PuQ+dq9oC0x2mWq7KQxcR9Hyjt9YfqyfJXT2GjtK0qAIIIPKqTT6N5uaW0zqpUqUyyVKlSgCVKlSgCVKlSgCV8JclmIw4/JcS2y2niWtRwAK9lSG4sdb77iG2m0lS1qOAkDrSP1VqO5a+vLdqs7bnoQX9U1y48flF+AHPfl7aTejLLkUL+y9q3tDn3ySbVpdDqGXVcAcQD3r5/D+aPPn7Kq2bRkeJISi7NruV0xxC0xFbN56vOfdH870QaS0+lkLiWFz1kq4J174Rkn7zcf2cirlnxNMG02mFZ4ojwGg2nOVKJypw9VKJ3UfM1Cl9sxnG7flZg2/S8qQwlu7yER4oHqW225aaQPBS/tL+Q8q3osK2WSLwxmY0NgcyAEj3mr+3SsLWdlGoNPS4B/8AapPGz+mNxV9HRrxXBuJIUAQQQeorrG1LKwaxXG7N3X0KZbuVt/q5bkdVA7DGckkfMGjXSV5N+09DuSkpSt5H1iE8kqBwR8RQq2Kcirg1ydqwdV6qt+l48d65B1SX3OBIaTkjAySfIVZ1PbXbvYpkBiQYzr6MJdGfVPu3pGyYN0nX+NYJd89KSy93LclS1ONtOEZ4QT12pU9EZsjjpD9dYiXKLwSGW32HE54XEBQII8DWFI0qqKhX0BMVDSecR4d9GX5FBOU/qkVZ0ra7ta2HU3i8KuTjhBSVNhIb2xgeVb2KO0aa8lyhMah0jElSAy7HRYrqskIQVccOUfwK+6ryPwPOqlg1dfdEz02q8sOvRUHCmXVeshOftNq6jy5dNqdU+DFuEVyLOYbkMODCm3E5BoC1Pp9qLB9HuyXplkB+qlY45FuPiSd1t+OckDnkck1rlHPeFy/KA4s92hXiC3NtzyXmHBsodD4HwNXhSBhSrt2c38esH4UgcQ4FfVSm/wA5J5BX88qd9lu0S825mdAdDjLqcg9QeoI6EU5rZriy+fD7NCpUqVRsSpUqUASvFcqlDHaFqD+j+nHn2lAS3vqo4/Efve4b0N6JqvFNgF2qaofulxTpy05W2lYS93fN53ogeQ/f7K0tM6YLAcskN3hcOFXqaj7QyARHbPTzPQeZ2HdB25+NHN8Q2HLjKdMW1h3fLhzxunyA/cacljtTNntrUNgqWE5UtxX2nFk5UtXmSSahLfLObFLuvOjH1bIuWn9NBWmILK1R8Dui2VBDQ5kJBGf++dLrUusbvqO1mfanFQI1vCPSUtu4cW4s4yAPujG2fGmnq+6O2bT06dHjqedbb9VKehOwUfIczX5+fhxpbUdNj9MkviKXJoWjHCoHcjHMdaVPQvyKcvg/RdjuEe62qNNiLUtl5GQpQwTjY594NCXafLl2Jy1X+396VRni28gZ7tbahyXjzAwfOtnQl8tt5scc2xKWQw2ltcfkWiBy9nnRHsavtHRrzjhi10zoT06Y9fNTNMFyZl1MFtGENlXU567/AD8aMtL2FjTlpTbori3G0rWvjc5nJz08OXurYGBtXK3UIGVrSkeKjihJIJxzBhap00jUDSUi4TYTqRw95GcxlPUFPI+2sLVWkY0DQ6o1iaWh+C4JjCs5WpxPMnxJBNHLT7Tv/qdQv9FQNdnehrYOJYMaH1dE1PbWlhxtE9KcPx+LcEdQPA86JFutoWlCnEhSs8IJGTjntVYWm3JlplpgRRISch4MpCwfbiltqi1RndXyE3q4reuLrGbZHUpUZngJI4O9GTnnnbqOdJtpCdVE88mpcu0VTMx9mBEbkI73gjqW53aXEJz3q+I7YGMDxNbmmdW27U6lswm3jwMJW9xt+qkq5oJ5Ejr7aTE+MEf+OTJa79KkqQ06ptw8KchIbdGxAyfVPDvRv2VW+6PuRZ7U5li1xgtpUNpwrU6o5J4xyThRKh138KmabZhGW3emaOptPRorSrdM/uGWv6l371tkHlg/4aieXQ7cjsIaOvU3Q+p3bTdjwxFu8D6TySfuup8jt7j5U7Z0RibDdiSmw4w8kocQrkoGlFrSwuybc/FcBeudlQC24R60qGeRz1UnkfZ506Wis0OWqnscTagtIUkgpIyCOtd0veyPUarpZ1WyUvikwcBKid1tH7Pw5fCmCKpPaN4tXKpHtSpUplnlI/tKmu6j1wxZYiypLC0xkBPLvFEFZ938DTnuEpMKC/KcwEstqWc+QzSL0QtSrjedSPJ4nYcd15Ger7hISPnj31F/Ry/kPeo+xmaTtrK7k7IZSPQrYj6PgjplO7q/aVYH6powHnWZYIItFjixVKyppod4pXNSuaiffmsx3UirVBeut+djR7ctX9WSEq75ST9kEciTz2qujedSgifaQ+0ttxIUhaSlSTyIPMUPae0RaNO3B2bbEPJU413fAt0rSkZycZ36Dmau6d1FEv8AHU5EQ+0pGOJp9soUAeRweYPjWyTRpMeprkALlo2baNQtX7SPA2pbgEuEVcKHEk+sR0Hjjx5UeJO24warXO5Q7bFVJuEhuOwjmtxWBQRL7VLaXlsWa2zrk4P8JGB/E/KlxJG4xlvW2sZMCY3ZNPMCVeHsbYyGc8ifPr4Y50JRNLy764XbjcLnd3eLDjkdwNx0q8AtX2sfhGK++jLTKmy1vXNt1qbeHnXHy4kpWiO2RxJAOCONSkj9EUybzLbsliky2o3G3EYJQy2MZAGwHhS75M0na8q6FjO0Wu0p9IjLu9rKRnv23RIbR+lwYUB54xW3pPWVxiXNmyarW2px4AxJ6CCiQDy3Gxz0I94ol0Jel3/TrEx6OWHQVNrQVZ3B5g88HzoT19p5HdyIsNsjLSp0FLad23EEd6hIG+FBQUAORBNGvlCa8UrkZwOeVL7tERfJE70GBZE3SJLjYStbf9ldBPrcXTbB38Kp2rtQRBixo+orPcIrqW0pW+W/VWRzVg4P76OrLfbbfY3pFrltvo+8Ad0+0cxT7NPKci1sBdPaIudikwG1tQLjBf3mpfZQTHVjmhWMkdKNdP6ct2n/AEoWxtbaZLneLQVlSUnGMJzyFbAHXrVS4vyo7KXIcYSV8aQWyvh9UnBIPlzppJFTEx0Wz0oZ1mx6O1HvrKMuW9R79I/KRlbOpPkB636td3jWVtsbaDekPRFrzwIUnjK8c8cOfGrGn7tH1PZFSg0pLLqltltwYITuNx5jB99HYOpr07FDGWdEdoqO7J9BU4kZ+6phzkfdn/KafIORsc0iddwlKsMB5wEv21922PHO5Sk5bJ/Vx8TTZ0PcjdtK22WpWXC0EufpJ2P7qme2jDA/GnJv1KlSrOsE+06WYeibisK9ZxKWhj8Sgn+JoA0DEC7BEZI/vC9NBQ/OQ0O8I9nq0WdtLhRpBCB+UmNjPuUf4Vj9niP6lpVPCADImvZ8SApOfnWb9xyXzm/QzZ8qPCiOyZjqWo7aSpxauQFKeG5omXd25EvU78yPGz6LDnJcS214DiUkZA29vWmXqSGZluS2GPSEodQ4tj/ESk5IrMlMaZk5NxtTSPORCI5DxxiqaNcibZd0256e29cy/FeDyu6bVEUS2EIJAwTz3znp0q1f7xGsVqfuEwkNtJ2SnmpXRI8yalgjwY1njItSAiEU8bKR4KPF19tAvaQTetVWTTylERATJlAHmP8ApKvjTfCHVeMb+TBajztVzmLnf23ZSpRJt1qacKUcH56z91sfnc1fKj+36UeTHS3IuDkVoDAi2sCM0j3j1j7SfhQfprtCskOTIdmsSEvSXCC6hA4GmknDaAM5wBjkOZNNK3To1yiNy4TyHmHBlK0HINStMzxKH87ZRten4dtlmW07Nef7stBUqU49hJIJA4icbgfChntFaelT7bbRe3be3MUUIbaZKg4oEH1jnAAxR7S97Ru8/pPpXuUNrc9JVhLisJO3XY7VT6NMiSjSKmh4btn1Uq2N6jcnZY79xjuT3SkkABSVZxnYD3UdXayRLsphclUhDjBUW3I76mlDIwd0kGgLSrSWe051tpqI2ym2IDSYh+q4NscNNClPQsSXjoGZWlVpaUmFd5wB5tTV+lNK8iF5OPYaALtYJlpufpFjaNqvbSC4mPHJLE1sc+78x1bPu8acL7iGW1OOLCEpHEpSjgAeJpY6v7QbDMjriw/SXZDKu8jS2kjDbo+yoZO46HHMZpUkTlUSueAx0VqZnU9nTKSAiQ2eCQ0Puq8vI1uvhSmlhCuFXCcHHI+NKnS8wQO0GJIipDcHUMPvlNDkhzmcexQV+1TZPI5qpe0Xip1PPYAaR005Nukm+apeamXQK4UMAhSYwGceruAfLpR6lCEbIAGegpfuO6xZuE+HpuBa0w0SV4feB4lFXrHkehPhWrpuHq5N3EnUU2G8x3CkBphOOBRIIPLfl40IUNLhIHteQx3eqo4HqqYjXFP6QyhXyQKtdiUnvdNyoyjkx5ZAHgFAH/mretko9OuCFgcL1gkAn9E5H+qsDsIcyLy0eY7hXyWP4VH8zLrMhtVKlStDrF/20tlWkG1J/JzG1H2YUP41k9ni1CDpU7cPfTWf9Sv4UUdqMUy9E3FITxFoJeH6qgf3ZoE0BKCLFAeUf7Be0Z/Ch5Pd7+9VZv3HJfGbf9DauUP0tLI9IdYDbnGS2rBVsds++l9qG7Sb3c1af0fIkuSE7SZ5fV3bI6jbmf5Hkw7pAbukJyG+t1DTgwstOFCiPDI3rMtOkrZZmSxbzLZaJyUplLGT7c5q2tm1zTfBqWyMYlvjRlud4pppKCv84gYzS41GlSe1JY5F61LS3nqeBVMe2pYZhpjRnS6iP9Tkr41Ap2wo+PjQN2qQ5EN22aot6eJ63OYdT4tk53+Y/WpUuBZV6OPgSafVQlPgMEUcdnGqnbIJFvDzCG31pU2h9Di/XOxA4BtnbnWHqq2tx5SbhbsrtdwJejrHJBO6mz4FJ2x4Vib8iPjvWXTPLVPFfA839ayY85uC85CRKc+w0qLJBP8AlrE1TcpMi/abkXBop7qWcJZjugkY6BQyT7Kodn17tLmnbpbL87EDmSWi8RxugpPXmcEc+m1fC8AXW5WVufJmolGzMvx1MHiU65wA4AxnjUc8qre0drt1Key9a5DkPXThtyHVli2ttJEiM4CcAZJQBxfwoic1tKauCLe4uEmWvHCyY0niOeX3fI0I2OH9G6vsReeuX0rJUrvo0xeC2kA44j95JGcYyMpq9eb9amez8sRX4z11kn64KwXONS/WWfMfLamuEE05lvej4dourpUq2OWdx2Ol1a0982226hQRzweIAYNLTO5NQkqJUpWSTkkknPnWhYbS7ebgmMhQbZA45D6tkstjmpR/dUN7OK6eWgwtCFm7aBazxOJbU4U9QkrJHyFO4naldoGN9O6wkX1ppSLXb2fRIAUOYA4R/lyT+kPCme8ooZWoJ4iEk8PjWs9Hp4FqWwBmXy7W2/XFdv0pKlhTmDJbdUEuYAAPDjGenurT07qO73a7IjT7DItrYYUtS3lZCyCAANvPND9w1XIbZjW7Tc5VxvlyXxLJWHEQx1GMerjJ2Pgc0YadReI3ew71ME5aEJWmUGg3nOcpIG2xHwNC7FPu4Zia2OZ05SlAJZsMnIz+cQB+6h/sIb/vp3yYR/rP8aua7lJxql/i2biRoA/SUSsj4LFffsSilrT0uStOPSJZwfEJSB+/NT/MjvOv2MepUqVodZUucRM63SYi9w80pB94pF6GQ4ZN706pQS/JjqDOdsPtHKfmM+6n6eVI7tAiO6X181eIySG3XUy28ciobLT7/wDdUX9nL+QtascVjuKbnaIk5IOX2kqI8DjcfHNCOre0CLHS5bLEr0i8LWWgkpwGTnCionwrQ0nNZZuMm3tqBjSk/SEFXQtr+2kfoq3/AFquvNtWu6PKt9i75+WlT7shBQniUMDhJO+eWOfWn2uDV7qeGVtDWxixWtMddzEuVJWXnj3gILhHrcPl/wB0SyGG5DC2X0JcbWkpUkjYg9KAZmoUnUNtg2yzW524vjvO8zvFQRgqUQkYOOLI/wCaOLfcItwaLkOQ2+hKihSmzkBQ5imhw1rQq7zpe56T9JECKLxp59RU7CczxNezG4I/OHlkdaEjbdN3FXHbr4q3Z5xriyTwHwDidiPaM1+i+EedZF00xY7oouT7VDecPNxTQ4/2hvUuTG/x99CdsVrNgvtslC6Q5MSWh9CX2Fng9VJBSScdSK29OzYQ1pptx6TGCW9PNJKlOJwhXBjGeh5iqluYXp++PafnNtLU1JMm2KkgFDoUMKbJOwChjfopNGQbbuyibU3boqkqQFxnoyA60RnjCklPPwI22yDvSS0RjjRn6suNvc1/pN5qZGWlBe41pdSQkY6nNB13hHUD1mix50ZpqPalPOuOL9RoBW+cZxzFMB2Iq0oEi5rsqWkylFTao6Spxk44Up4Ug8Q3wADnlQlq2V6VIXbbVBQxcrmER0RkNpSqOxnPr8PJSyASOgSKHyPJO9t/IMqslihHvLlqZl1IGS1b2FOLV5BRwB7cURWeyT9UR0wLRBVZdPFQU8656zsnzJ24j5ch50xrDouxWqNGCbZEclNNpCpC2gpalY3Vk+dEYSAMAYHhTUjj8dLspWi2RbPbmYMFvu2GU4SOZPmT1PnXw1DPdiQeCGtlE2QoNR1PnCEqP3j4gDJx1xjrWktQSkqJwBzzQjdLdG1e+lq5x0fR2CqGsSFIdURzcCMYwenlv1qv9HRXC0geh313SF6mR9TMMzZr7aHIz9uijvHgSoKBHtHWjux3V25Wn6RlQnIKFcSktPH1wgdVDoduVBrOldR6emBenLymXGUtKHWZqeNbadtwfIb42+dEmsHVriMWZhWJFzX3SlZ+wyBl1Z8PVyPaRUyZw6W9iw11OIsMNJP192lu3JwDnwfZb/yhPwNNLQNtNq0nboyhhZaDix5q3P76Uzrf9M+0RpiOnMJDiGkjoiO1/wA7/tU+kpSlICQABsAKJ72RgW7dfo6qVKlWdR4aEe0rTv0/px3uE8UuL9cyOqsc0+8fPFF9crGU4pNbJqVUtMR+g7q/KgptzBH0pbFGTbePbvU/lGSfMcv/AMpvQLg3eLQ3Nt7vAXmzwFY3QrqFDxB2IpUdpmnZOnr23qGz8TUdxwLKkfkHs+Hgr/kda3tNamaKF3yK2fRX1AXaI3uYzvLv0jqk9fj0NQvo5sVOH4UW9OwEaUt1z1FqpxAnyXFl5QGfV4iAlI68XPHmKqWK46gnSJeqUx0xbaGghi3hvK5KQdjtyV4H3cqLLzp206mMCVJbQ8lhYcbUnBDifA+INWb8m4swEu2VcZLrB4i1I9VDiAN08Q+z7cVWjXw110abSuNKVHIyMlJ5j219OdADl2kvdoLlruMmREbcipXb0suYQpeMqyfvHngHbbzrSiatSzc2bPdYriLg4x3/APV0lxITkj1gN0nbPIjfnTTKWRF3Vuk7dqiIlmakpcbz3T7ey2z/ABHlQNJ01rS2lDbSLdfGGtmlS0ZcQOm5IPzpoQ5saY3xxX23U5IyhWceVWMjxo0mKsc1yKaPZdcS3z3VutVnyMGQ0j6zH6RKj8MUX6P0RB04pcpTiplxdB7yS7ud+YT4fM+dFWR41y44htJUtSUpHMqOBSUpBOKU9neK8WoJBUogADJJ8KoT7q1Fg+mNNrltZG8cpOBnBVkkDA5n2UG32c+9qw6d1LgWm4sYiqYWWwpWeSjzJ6Y5cvGm3oqrUoJNRpXMgstoeAgSHEokqQoham17DhUOW5Tv4UAXS13TRbkcyDIummo7veIKHCh6KfHIxsM8uRrQm6c1VpqM61YZn0ra+Ej0KQfrGx+E8tvaPZTAiKROtjS3mTwvsjjadT4jcEUuzPXn3wzLtRSVy78+txiO+wgJQ8eEBtAJ7xY/OOT7gKAtYahdZt8i6es3NuyCxBQrYsQ87rPgpfP3jwrf1RfIs1p5b6v/AAEJWH1JP9veB2ZR4pB+0fd40C6etk3tA1YudcB/UkKBfx9lKR9lpP8APLJqae+DPLT4iewx7HdOmDanLxJQUvTdmQR9locj7zv7MUyBXLLaGm0ttpCUJGEpHICu6tLSOjHCiVKJUqVKZZKhqVKAK0+DHuER2JLaS6w6kpWhXIg0j75Z7r2dagbmwFqchuEpQ4oZS4k823Omf+6fNVblAi3OI7EnMpeYdGFIUNjUudmOXErX9i80tqJtqM5MsaHJFuB45dpT6z0Inmtoc1IPPh+HhRq99H6nsriGJRchyU8BcjuYPmM8wfEUp9TaLu+kZ30rp991cVtWUrbz3jI8FD7yfP4ivtYNYxZj5dU+iyXdf2pCE8UWWf8A7EfdPmPj0qVWuGZTlc+nJ2Gl8sU2dcrTOnrjNMWlZdXKbJK3QBy4ceryydzWDpBu53u7XHU0ZSW/S5ojJK0ZU3HT9op32OwG+aKmNUmK2n+kUT0MEbTGVd7FX5hYHq/rAe01eftFpvEcrZXhp45W5EfKA55EpO9VpGjhN7QM65sjrqVv2JbkedESqdxMnBdUVAYPjsk1qaavX9I02ycw881/V1GSyhXq8YIHCQR45O2MjHStyLAWxPkvl5CmnUNoQ0GuHuwnO2c78/AVl6Y0y3p+53d5hQ7ia8HGkf4Yxun4k/uo+SvF+W0ZWu7hPtd/04tmc81ClSwzIZSQEq3GN8Z8eta97tca4XRtmWgKRLhvMkKO3ECkggeOOLfyrnXWnHdR2tlqI+lmVHfS+ytYJTxDocVbiR7nKlx5N1RGY9HSeFphwucS1DBUSQMDGcDz50fIafk0ArOmr1ZIRmaTfVIhrSpMm0SDxDI9VaUk9c58D7eVaU+3ua00LFUhpbN3iqHdhYKVsvJOCD1HQ/A0ZRorcByZIXIWUPud4oLICG9sbfDJ86y39UxlrWzY467pJCsK7jZpB/G4dh7snyo0heEre3waUFyRDtTbl6kx++abHfvJPCjYbq35UI6h1C3cIDzzkhyDp/JSp8ZS9P8AFDI5hJ5cXM9Nt6wdTaqjMOcV3ktXeag5bt0YkQ46h1Wrm4R/IHOsS12PUHaHcEzpzpahcg+pPqIT+a2nr/OaTfwZ3m/jPJ8EJuXaBemIUBgRrfGTwtNJT9VEb5ZP4j8/YKdmnrJEsNrZgQUYbQN1n7S1dVHzqafscGwwEw7eyG2xupR3Us+Kj1NagpzOjTFi8eX2QV7UqVRsSpUqUASpUqUASpUqUAclIIINAuquzW03grkwALfMVkkto9RZ80/8UeV5SaTJuJpaaEMu2610Q4osB5UPqWvrmFjzQdx8B7akDWNq4+8mWp63SCfXkWeQWMnxU2CAT8afCgCOQrEu2krDd8mfbGFrP5RKeFXxG9T4fRzvBU+xgRB1vG2TF1eB+C6285/aRgVtMatlKwW7pph9JHP0tTZ+GDVSX2RWR0kxZk+MT040rHzGfnWY52NNlX1V7Vjr3kYE/Iil6hf518BA5qyYkjjuOmGgevp6lfLArIma1aTkSNXQk/htkBTiv2jkVVR2Mo4hxXrb8Mbf/VWhG7ILO2oKl3Ge9jmkKQgH5Z+dHrD/ADv4BO5axsyyVGJcLw4OSrtIPc+3uh6vyqulzWWsQI0OO63BGwbjp9HjoHmds/P2U2bTofTlqKVxrY0pxPJx76xXxNEKEJSkBIASOQAxT8X8jWC697/4LjS/ZXBhFMi/OJmujkwkENA+z71MZpltptLbSAhCRhKUjAA8MV3XtUkkbxjmFwiVKlSmWSpUqUASpUq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KAApgMBIgACEQEDEQH/xAAcAAACAwEBAQEAAAAAAAAAAAAGBwAEBQIBAwj/xABFEAABAwMCAwQGBQgKAgMAAAABAgMEAAURBiESMUEHE1FhFCJxgZGhFSMyQmJDUnKCkrHB8BYkNDVTorLC0fElM0Rj4f/EABkBAAMBAQEAAAAAAAAAAAAAAAABAgMEBf/EACYRAAMAAgIBBAICAwAAAAAAAAABAgMRITESIjJBUQSBQmEjcZH/2gAMAwEAAhEDEQA/AHjUqVKAJUqV5mgD2vM1CoedCGqNf2fT6lsB0S5o/wDjsqBKT+I8h7OdLaRNVMrbYX5rPuV7tdrSVXCfHj46OOAH4Um5erNY6ufVHtLT7TJ2LUNGAB+Jzp8RVZvRrLT/AP5+/Mpl81RYiVSpHwTk/Kp8/o53+Q37EMaZ2paZj5Db0mUR/gMH96sCspfbFaxnu7VcFD8RbH+41mwtE21RT3OnL1MB/KTZCYyf2QQqtVGiSlshnSFkSenfznVn/TS9QvLM/o+aO2O2EZXaLgPYps/7q0Inavpp4hL/AKbG83GMgfsk1UVopRbId0lYFbfk5jqD8eGs2boeAn/3aVuTGdiu3zg+B+qs5Pwo9QeWYYdr1LZLqB6Bc4zxP3QsBXwO9a4IxnpSEl6Ptq3OGBe/RZXJMe7sKjOZ8ASBv7K6au+t9FOpTK9IVF6CQO+ZI8l9Pj7qfl9oaz1PuQ+dq9oC0x2mWq7KQxcR9Hyjt9YfqyfJXT2GjtK0qAIIIPKqTT6N5uaW0zqpUqUyyVKlSgCVKlSgCVKlSgCV8JclmIw4/JcS2y2niWtRwAK9lSG4sdb77iG2m0lS1qOAkDrSP1VqO5a+vLdqs7bnoQX9U1y48flF+AHPfl7aTejLLkUL+y9q3tDn3ySbVpdDqGXVcAcQD3r5/D+aPPn7Kq2bRkeJISi7NruV0xxC0xFbN56vOfdH870QaS0+lkLiWFz1kq4J174Rkn7zcf2cirlnxNMG02mFZ4ojwGg2nOVKJypw9VKJ3UfM1Cl9sxnG7flZg2/S8qQwlu7yER4oHqW225aaQPBS/tL+Q8q3osK2WSLwxmY0NgcyAEj3mr+3SsLWdlGoNPS4B/8AapPGz+mNxV9HRrxXBuJIUAQQQeorrG1LKwaxXG7N3X0KZbuVt/q5bkdVA7DGckkfMGjXSV5N+09DuSkpSt5H1iE8kqBwR8RQq2Kcirg1ydqwdV6qt+l48d65B1SX3OBIaTkjAySfIVZ1PbXbvYpkBiQYzr6MJdGfVPu3pGyYN0nX+NYJd89KSy93LclS1ONtOEZ4QT12pU9EZsjjpD9dYiXKLwSGW32HE54XEBQII8DWFI0qqKhX0BMVDSecR4d9GX5FBOU/qkVZ0ra7ta2HU3i8KuTjhBSVNhIb2xgeVb2KO0aa8lyhMah0jElSAy7HRYrqskIQVccOUfwK+6ryPwPOqlg1dfdEz02q8sOvRUHCmXVeshOftNq6jy5dNqdU+DFuEVyLOYbkMODCm3E5BoC1Pp9qLB9HuyXplkB+qlY45FuPiSd1t+OckDnkck1rlHPeFy/KA4s92hXiC3NtzyXmHBsodD4HwNXhSBhSrt2c38esH4UgcQ4FfVSm/wA5J5BX88qd9lu0S825mdAdDjLqcg9QeoI6EU5rZriy+fD7NCpUqVRsSpUqUASvFcqlDHaFqD+j+nHn2lAS3vqo4/Efve4b0N6JqvFNgF2qaofulxTpy05W2lYS93fN53ogeQ/f7K0tM6YLAcskN3hcOFXqaj7QyARHbPTzPQeZ2HdB25+NHN8Q2HLjKdMW1h3fLhzxunyA/cacljtTNntrUNgqWE5UtxX2nFk5UtXmSSahLfLObFLuvOjH1bIuWn9NBWmILK1R8Dui2VBDQ5kJBGf++dLrUusbvqO1mfanFQI1vCPSUtu4cW4s4yAPujG2fGmnq+6O2bT06dHjqedbb9VKehOwUfIczX5+fhxpbUdNj9MkviKXJoWjHCoHcjHMdaVPQvyKcvg/RdjuEe62qNNiLUtl5GQpQwTjY594NCXafLl2Jy1X+396VRni28gZ7tbahyXjzAwfOtnQl8tt5scc2xKWQw2ltcfkWiBy9nnRHsavtHRrzjhi10zoT06Y9fNTNMFyZl1MFtGENlXU567/AD8aMtL2FjTlpTbori3G0rWvjc5nJz08OXurYGBtXK3UIGVrSkeKjihJIJxzBhap00jUDSUi4TYTqRw95GcxlPUFPI+2sLVWkY0DQ6o1iaWh+C4JjCs5WpxPMnxJBNHLT7Tv/qdQv9FQNdnehrYOJYMaH1dE1PbWlhxtE9KcPx+LcEdQPA86JFutoWlCnEhSs8IJGTjntVYWm3JlplpgRRISch4MpCwfbiltqi1RndXyE3q4reuLrGbZHUpUZngJI4O9GTnnnbqOdJtpCdVE88mpcu0VTMx9mBEbkI73gjqW53aXEJz3q+I7YGMDxNbmmdW27U6lswm3jwMJW9xt+qkq5oJ5Ejr7aTE+MEf+OTJa79KkqQ06ptw8KchIbdGxAyfVPDvRv2VW+6PuRZ7U5li1xgtpUNpwrU6o5J4xyThRKh138KmabZhGW3emaOptPRorSrdM/uGWv6l371tkHlg/4aieXQ7cjsIaOvU3Q+p3bTdjwxFu8D6TySfuup8jt7j5U7Z0RibDdiSmw4w8kocQrkoGlFrSwuybc/FcBeudlQC24R60qGeRz1UnkfZ506Wis0OWqnscTagtIUkgpIyCOtd0veyPUarpZ1WyUvikwcBKid1tH7Pw5fCmCKpPaN4tXKpHtSpUplnlI/tKmu6j1wxZYiypLC0xkBPLvFEFZ938DTnuEpMKC/KcwEstqWc+QzSL0QtSrjedSPJ4nYcd15Ger7hISPnj31F/Ry/kPeo+xmaTtrK7k7IZSPQrYj6PgjplO7q/aVYH6powHnWZYIItFjixVKyppod4pXNSuaiffmsx3UirVBeut+djR7ctX9WSEq75ST9kEciTz2qujedSgifaQ+0ttxIUhaSlSTyIPMUPae0RaNO3B2bbEPJU413fAt0rSkZycZ36Dmau6d1FEv8AHU5EQ+0pGOJp9soUAeRweYPjWyTRpMeprkALlo2baNQtX7SPA2pbgEuEVcKHEk+sR0Hjjx5UeJO24warXO5Q7bFVJuEhuOwjmtxWBQRL7VLaXlsWa2zrk4P8JGB/E/KlxJG4xlvW2sZMCY3ZNPMCVeHsbYyGc8ifPr4Y50JRNLy764XbjcLnd3eLDjkdwNx0q8AtX2sfhGK++jLTKmy1vXNt1qbeHnXHy4kpWiO2RxJAOCONSkj9EUybzLbsliky2o3G3EYJQy2MZAGwHhS75M0na8q6FjO0Wu0p9IjLu9rKRnv23RIbR+lwYUB54xW3pPWVxiXNmyarW2px4AxJ6CCiQDy3Gxz0I94ol0Jel3/TrEx6OWHQVNrQVZ3B5g88HzoT19p5HdyIsNsjLSp0FLad23EEd6hIG+FBQUAORBNGvlCa8UrkZwOeVL7tERfJE70GBZE3SJLjYStbf9ldBPrcXTbB38Kp2rtQRBixo+orPcIrqW0pW+W/VWRzVg4P76OrLfbbfY3pFrltvo+8Ad0+0cxT7NPKci1sBdPaIudikwG1tQLjBf3mpfZQTHVjmhWMkdKNdP6ct2n/AEoWxtbaZLneLQVlSUnGMJzyFbAHXrVS4vyo7KXIcYSV8aQWyvh9UnBIPlzppJFTEx0Wz0oZ1mx6O1HvrKMuW9R79I/KRlbOpPkB636td3jWVtsbaDekPRFrzwIUnjK8c8cOfGrGn7tH1PZFSg0pLLqltltwYITuNx5jB99HYOpr07FDGWdEdoqO7J9BU4kZ+6phzkfdn/KafIORsc0iddwlKsMB5wEv21922PHO5Sk5bJ/Vx8TTZ0PcjdtK22WpWXC0EufpJ2P7qme2jDA/GnJv1KlSrOsE+06WYeibisK9ZxKWhj8Sgn+JoA0DEC7BEZI/vC9NBQ/OQ0O8I9nq0WdtLhRpBCB+UmNjPuUf4Vj9niP6lpVPCADImvZ8SApOfnWb9xyXzm/QzZ8qPCiOyZjqWo7aSpxauQFKeG5omXd25EvU78yPGz6LDnJcS214DiUkZA29vWmXqSGZluS2GPSEodQ4tj/ESk5IrMlMaZk5NxtTSPORCI5DxxiqaNcibZd0256e29cy/FeDyu6bVEUS2EIJAwTz3znp0q1f7xGsVqfuEwkNtJ2SnmpXRI8yalgjwY1njItSAiEU8bKR4KPF19tAvaQTetVWTTylERATJlAHmP8ApKvjTfCHVeMb+TBajztVzmLnf23ZSpRJt1qacKUcH56z91sfnc1fKj+36UeTHS3IuDkVoDAi2sCM0j3j1j7SfhQfprtCskOTIdmsSEvSXCC6hA4GmknDaAM5wBjkOZNNK3To1yiNy4TyHmHBlK0HINStMzxKH87ZRten4dtlmW07Nef7stBUqU49hJIJA4icbgfChntFaelT7bbRe3be3MUUIbaZKg4oEH1jnAAxR7S97Ru8/pPpXuUNrc9JVhLisJO3XY7VT6NMiSjSKmh4btn1Uq2N6jcnZY79xjuT3SkkABSVZxnYD3UdXayRLsphclUhDjBUW3I76mlDIwd0kGgLSrSWe051tpqI2ym2IDSYh+q4NscNNClPQsSXjoGZWlVpaUmFd5wB5tTV+lNK8iF5OPYaALtYJlpufpFjaNqvbSC4mPHJLE1sc+78x1bPu8acL7iGW1OOLCEpHEpSjgAeJpY6v7QbDMjriw/SXZDKu8jS2kjDbo+yoZO46HHMZpUkTlUSueAx0VqZnU9nTKSAiQ2eCQ0Puq8vI1uvhSmlhCuFXCcHHI+NKnS8wQO0GJIipDcHUMPvlNDkhzmcexQV+1TZPI5qpe0Xip1PPYAaR005Nukm+apeamXQK4UMAhSYwGceruAfLpR6lCEbIAGegpfuO6xZuE+HpuBa0w0SV4feB4lFXrHkehPhWrpuHq5N3EnUU2G8x3CkBphOOBRIIPLfl40IUNLhIHteQx3eqo4HqqYjXFP6QyhXyQKtdiUnvdNyoyjkx5ZAHgFAH/mretko9OuCFgcL1gkAn9E5H+qsDsIcyLy0eY7hXyWP4VH8zLrMhtVKlStDrF/20tlWkG1J/JzG1H2YUP41k9ni1CDpU7cPfTWf9Sv4UUdqMUy9E3FITxFoJeH6qgf3ZoE0BKCLFAeUf7Be0Z/Ch5Pd7+9VZv3HJfGbf9DauUP0tLI9IdYDbnGS2rBVsds++l9qG7Sb3c1af0fIkuSE7SZ5fV3bI6jbmf5Hkw7pAbukJyG+t1DTgwstOFCiPDI3rMtOkrZZmSxbzLZaJyUplLGT7c5q2tm1zTfBqWyMYlvjRlud4pppKCv84gYzS41GlSe1JY5F61LS3nqeBVMe2pYZhpjRnS6iP9Tkr41Ap2wo+PjQN2qQ5EN22aot6eJ63OYdT4tk53+Y/WpUuBZV6OPgSafVQlPgMEUcdnGqnbIJFvDzCG31pU2h9Di/XOxA4BtnbnWHqq2tx5SbhbsrtdwJejrHJBO6mz4FJ2x4Vib8iPjvWXTPLVPFfA839ayY85uC85CRKc+w0qLJBP8AlrE1TcpMi/abkXBop7qWcJZjugkY6BQyT7Kodn17tLmnbpbL87EDmSWi8RxugpPXmcEc+m1fC8AXW5WVufJmolGzMvx1MHiU65wA4AxnjUc8qre0drt1Key9a5DkPXThtyHVli2ttJEiM4CcAZJQBxfwoic1tKauCLe4uEmWvHCyY0niOeX3fI0I2OH9G6vsReeuX0rJUrvo0xeC2kA44j95JGcYyMpq9eb9amez8sRX4z11kn64KwXONS/WWfMfLamuEE05lvej4dourpUq2OWdx2Ol1a0982226hQRzweIAYNLTO5NQkqJUpWSTkkknPnWhYbS7ebgmMhQbZA45D6tkstjmpR/dUN7OK6eWgwtCFm7aBazxOJbU4U9QkrJHyFO4naldoGN9O6wkX1ppSLXb2fRIAUOYA4R/lyT+kPCme8ooZWoJ4iEk8PjWs9Hp4FqWwBmXy7W2/XFdv0pKlhTmDJbdUEuYAAPDjGenurT07qO73a7IjT7DItrYYUtS3lZCyCAANvPND9w1XIbZjW7Tc5VxvlyXxLJWHEQx1GMerjJ2Pgc0YadReI3ew71ME5aEJWmUGg3nOcpIG2xHwNC7FPu4Zia2OZ05SlAJZsMnIz+cQB+6h/sIb/vp3yYR/rP8aua7lJxql/i2biRoA/SUSsj4LFffsSilrT0uStOPSJZwfEJSB+/NT/MjvOv2MepUqVodZUucRM63SYi9w80pB94pF6GQ4ZN706pQS/JjqDOdsPtHKfmM+6n6eVI7tAiO6X181eIySG3XUy28ciobLT7/wDdUX9nL+QtascVjuKbnaIk5IOX2kqI8DjcfHNCOre0CLHS5bLEr0i8LWWgkpwGTnCionwrQ0nNZZuMm3tqBjSk/SEFXQtr+2kfoq3/AFquvNtWu6PKt9i75+WlT7shBQniUMDhJO+eWOfWn2uDV7qeGVtDWxixWtMddzEuVJWXnj3gILhHrcPl/wB0SyGG5DC2X0JcbWkpUkjYg9KAZmoUnUNtg2yzW524vjvO8zvFQRgqUQkYOOLI/wCaOLfcItwaLkOQ2+hKihSmzkBQ5imhw1rQq7zpe56T9JECKLxp59RU7CczxNezG4I/OHlkdaEjbdN3FXHbr4q3Z5xriyTwHwDidiPaM1+i+EedZF00xY7oouT7VDecPNxTQ4/2hvUuTG/x99CdsVrNgvtslC6Q5MSWh9CX2Fng9VJBSScdSK29OzYQ1pptx6TGCW9PNJKlOJwhXBjGeh5iqluYXp++PafnNtLU1JMm2KkgFDoUMKbJOwChjfopNGQbbuyibU3boqkqQFxnoyA60RnjCklPPwI22yDvSS0RjjRn6suNvc1/pN5qZGWlBe41pdSQkY6nNB13hHUD1mix50ZpqPalPOuOL9RoBW+cZxzFMB2Iq0oEi5rsqWkylFTao6Spxk44Up4Ug8Q3wADnlQlq2V6VIXbbVBQxcrmER0RkNpSqOxnPr8PJSyASOgSKHyPJO9t/IMqslihHvLlqZl1IGS1b2FOLV5BRwB7cURWeyT9UR0wLRBVZdPFQU8656zsnzJ24j5ch50xrDouxWqNGCbZEclNNpCpC2gpalY3Vk+dEYSAMAYHhTUjj8dLspWi2RbPbmYMFvu2GU4SOZPmT1PnXw1DPdiQeCGtlE2QoNR1PnCEqP3j4gDJx1xjrWktQSkqJwBzzQjdLdG1e+lq5x0fR2CqGsSFIdURzcCMYwenlv1qv9HRXC0geh313SF6mR9TMMzZr7aHIz9uijvHgSoKBHtHWjux3V25Wn6RlQnIKFcSktPH1wgdVDoduVBrOldR6emBenLymXGUtKHWZqeNbadtwfIb42+dEmsHVriMWZhWJFzX3SlZ+wyBl1Z8PVyPaRUyZw6W9iw11OIsMNJP192lu3JwDnwfZb/yhPwNNLQNtNq0nboyhhZaDix5q3P76Uzrf9M+0RpiOnMJDiGkjoiO1/wA7/tU+kpSlICQABsAKJ72RgW7dfo6qVKlWdR4aEe0rTv0/px3uE8UuL9cyOqsc0+8fPFF9crGU4pNbJqVUtMR+g7q/KgptzBH0pbFGTbePbvU/lGSfMcv/AMpvQLg3eLQ3Nt7vAXmzwFY3QrqFDxB2IpUdpmnZOnr23qGz8TUdxwLKkfkHs+Hgr/kda3tNamaKF3yK2fRX1AXaI3uYzvLv0jqk9fj0NQvo5sVOH4UW9OwEaUt1z1FqpxAnyXFl5QGfV4iAlI68XPHmKqWK46gnSJeqUx0xbaGghi3hvK5KQdjtyV4H3cqLLzp206mMCVJbQ8lhYcbUnBDifA+INWb8m4swEu2VcZLrB4i1I9VDiAN08Q+z7cVWjXw110abSuNKVHIyMlJ5j219OdADl2kvdoLlruMmREbcipXb0suYQpeMqyfvHngHbbzrSiatSzc2bPdYriLg4x3/APV0lxITkj1gN0nbPIjfnTTKWRF3Vuk7dqiIlmakpcbz3T7ey2z/ABHlQNJ01rS2lDbSLdfGGtmlS0ZcQOm5IPzpoQ5saY3xxX23U5IyhWceVWMjxo0mKsc1yKaPZdcS3z3VutVnyMGQ0j6zH6RKj8MUX6P0RB04pcpTiplxdB7yS7ud+YT4fM+dFWR41y44htJUtSUpHMqOBSUpBOKU9neK8WoJBUogADJJ8KoT7q1Fg+mNNrltZG8cpOBnBVkkDA5n2UG32c+9qw6d1LgWm4sYiqYWWwpWeSjzJ6Y5cvGm3oqrUoJNRpXMgstoeAgSHEokqQoham17DhUOW5Tv4UAXS13TRbkcyDIummo7veIKHCh6KfHIxsM8uRrQm6c1VpqM61YZn0ra+Ej0KQfrGx+E8tvaPZTAiKROtjS3mTwvsjjadT4jcEUuzPXn3wzLtRSVy78+txiO+wgJQ8eEBtAJ7xY/OOT7gKAtYahdZt8i6es3NuyCxBQrYsQ87rPgpfP3jwrf1RfIs1p5b6v/AAEJWH1JP9veB2ZR4pB+0fd40C6etk3tA1YudcB/UkKBfx9lKR9lpP8APLJqae+DPLT4iewx7HdOmDanLxJQUvTdmQR9locj7zv7MUyBXLLaGm0ttpCUJGEpHICu6tLSOjHCiVKJUqVKZZKhqVKAK0+DHuER2JLaS6w6kpWhXIg0j75Z7r2dagbmwFqchuEpQ4oZS4k823Omf+6fNVblAi3OI7EnMpeYdGFIUNjUudmOXErX9i80tqJtqM5MsaHJFuB45dpT6z0Inmtoc1IPPh+HhRq99H6nsriGJRchyU8BcjuYPmM8wfEUp9TaLu+kZ30rp991cVtWUrbz3jI8FD7yfP4ivtYNYxZj5dU+iyXdf2pCE8UWWf8A7EfdPmPj0qVWuGZTlc+nJ2Gl8sU2dcrTOnrjNMWlZdXKbJK3QBy4ceryydzWDpBu53u7XHU0ZSW/S5ojJK0ZU3HT9op32OwG+aKmNUmK2n+kUT0MEbTGVd7FX5hYHq/rAe01eftFpvEcrZXhp45W5EfKA55EpO9VpGjhN7QM65sjrqVv2JbkedESqdxMnBdUVAYPjsk1qaavX9I02ycw881/V1GSyhXq8YIHCQR45O2MjHStyLAWxPkvl5CmnUNoQ0GuHuwnO2c78/AVl6Y0y3p+53d5hQ7ia8HGkf4Yxun4k/uo+SvF+W0ZWu7hPtd/04tmc81ClSwzIZSQEq3GN8Z8eta97tca4XRtmWgKRLhvMkKO3ECkggeOOLfyrnXWnHdR2tlqI+lmVHfS+ytYJTxDocVbiR7nKlx5N1RGY9HSeFphwucS1DBUSQMDGcDz50fIafk0ArOmr1ZIRmaTfVIhrSpMm0SDxDI9VaUk9c58D7eVaU+3ua00LFUhpbN3iqHdhYKVsvJOCD1HQ/A0ZRorcByZIXIWUPud4oLICG9sbfDJ86y39UxlrWzY467pJCsK7jZpB/G4dh7snyo0heEre3waUFyRDtTbl6kx++abHfvJPCjYbq35UI6h1C3cIDzzkhyDp/JSp8ZS9P8AFDI5hJ5cXM9Nt6wdTaqjMOcV3ktXeag5bt0YkQ46h1Wrm4R/IHOsS12PUHaHcEzpzpahcg+pPqIT+a2nr/OaTfwZ3m/jPJ8EJuXaBemIUBgRrfGTwtNJT9VEb5ZP4j8/YKdmnrJEsNrZgQUYbQN1n7S1dVHzqafscGwwEw7eyG2xupR3Us+Kj1NagpzOjTFi8eX2QV7UqVRsSpUqUASpUqUASpUqUAclIIINAuquzW03grkwALfMVkkto9RZ80/8UeV5SaTJuJpaaEMu2610Q4osB5UPqWvrmFjzQdx8B7akDWNq4+8mWp63SCfXkWeQWMnxU2CAT8afCgCOQrEu2krDd8mfbGFrP5RKeFXxG9T4fRzvBU+xgRB1vG2TF1eB+C6285/aRgVtMatlKwW7pph9JHP0tTZ+GDVSX2RWR0kxZk+MT040rHzGfnWY52NNlX1V7Vjr3kYE/Iil6hf518BA5qyYkjjuOmGgevp6lfLArIma1aTkSNXQk/htkBTiv2jkVVR2Mo4hxXrb8Mbf/VWhG7ILO2oKl3Ge9jmkKQgH5Z+dHrD/ADv4BO5axsyyVGJcLw4OSrtIPc+3uh6vyqulzWWsQI0OO63BGwbjp9HjoHmds/P2U2bTofTlqKVxrY0pxPJx76xXxNEKEJSkBIASOQAxT8X8jWC697/4LjS/ZXBhFMi/OJmujkwkENA+z71MZpltptLbSAhCRhKUjAA8MV3XtUkkbxjmFwiVKlSmWSpUqUASpUq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6" descr="data:image/jpeg;base64,/9j/4AAQSkZJRgABAQAAAQABAAD/2wCEAAkGBwgHBgkIBwgKCgkLDRYPDQwMDRsUFRAWIB0iIiAdHx8kKDQsJCYxJx8fLT0tMTU3Ojo6Iys/RD84QzQ5OjcBCgoKDQwNGg8PGjclHyU3Nzc3Nzc3Nzc3Nzc3Nzc3Nzc3Nzc3Nzc3Nzc3Nzc3Nzc3Nzc3Nzc3Nzc3Nzc3Nzc3N//AABEIAKAApgMBIgACEQEDEQH/xAAcAAACAwEBAQEAAAAAAAAAAAAGBwAEBQIBAwj/xABFEAABAwMCAwQGBQgKAgMAAAABAgMEAAURBiESMUEHE1FhFCJxgZGhFSMyQmJDUnKCkrHB8BYkNDVTorLC0fElM0Rj4f/EABkBAAMBAQEAAAAAAAAAAAAAAAABAgMEBf/EACYRAAMAAgIBBAICAwAAAAAAAAABAgMRITESIjJBUQSBQmEjcZH/2gAMAwEAAhEDEQA/AHjUqVKAJUqV5mgD2vM1CoedCGqNf2fT6lsB0S5o/wDjsqBKT+I8h7OdLaRNVMrbYX5rPuV7tdrSVXCfHj46OOAH4Um5erNY6ufVHtLT7TJ2LUNGAB+Jzp8RVZvRrLT/AP5+/Mpl81RYiVSpHwTk/Kp8/o53+Q37EMaZ2paZj5Db0mUR/gMH96sCspfbFaxnu7VcFD8RbH+41mwtE21RT3OnL1MB/KTZCYyf2QQqtVGiSlshnSFkSenfznVn/TS9QvLM/o+aO2O2EZXaLgPYps/7q0Inavpp4hL/AKbG83GMgfsk1UVopRbId0lYFbfk5jqD8eGs2boeAn/3aVuTGdiu3zg+B+qs5Pwo9QeWYYdr1LZLqB6Bc4zxP3QsBXwO9a4IxnpSEl6Ptq3OGBe/RZXJMe7sKjOZ8ASBv7K6au+t9FOpTK9IVF6CQO+ZI8l9Pj7qfl9oaz1PuQ+dq9oC0x2mWq7KQxcR9Hyjt9YfqyfJXT2GjtK0qAIIIPKqTT6N5uaW0zqpUqUyyVKlSgCVKlSgCVKlSgCV8JclmIw4/JcS2y2niWtRwAK9lSG4sdb77iG2m0lS1qOAkDrSP1VqO5a+vLdqs7bnoQX9U1y48flF+AHPfl7aTejLLkUL+y9q3tDn3ySbVpdDqGXVcAcQD3r5/D+aPPn7Kq2bRkeJISi7NruV0xxC0xFbN56vOfdH870QaS0+lkLiWFz1kq4J174Rkn7zcf2cirlnxNMG02mFZ4ojwGg2nOVKJypw9VKJ3UfM1Cl9sxnG7flZg2/S8qQwlu7yER4oHqW225aaQPBS/tL+Q8q3osK2WSLwxmY0NgcyAEj3mr+3SsLWdlGoNPS4B/8AapPGz+mNxV9HRrxXBuJIUAQQQeorrG1LKwaxXG7N3X0KZbuVt/q5bkdVA7DGckkfMGjXSV5N+09DuSkpSt5H1iE8kqBwR8RQq2Kcirg1ydqwdV6qt+l48d65B1SX3OBIaTkjAySfIVZ1PbXbvYpkBiQYzr6MJdGfVPu3pGyYN0nX+NYJd89KSy93LclS1ONtOEZ4QT12pU9EZsjjpD9dYiXKLwSGW32HE54XEBQII8DWFI0qqKhX0BMVDSecR4d9GX5FBOU/qkVZ0ra7ta2HU3i8KuTjhBSVNhIb2xgeVb2KO0aa8lyhMah0jElSAy7HRYrqskIQVccOUfwK+6ryPwPOqlg1dfdEz02q8sOvRUHCmXVeshOftNq6jy5dNqdU+DFuEVyLOYbkMODCm3E5BoC1Pp9qLB9HuyXplkB+qlY45FuPiSd1t+OckDnkck1rlHPeFy/KA4s92hXiC3NtzyXmHBsodD4HwNXhSBhSrt2c38esH4UgcQ4FfVSm/wA5J5BX88qd9lu0S825mdAdDjLqcg9QeoI6EU5rZriy+fD7NCpUqVRsSpUqUASvFcqlDHaFqD+j+nHn2lAS3vqo4/Efve4b0N6JqvFNgF2qaofulxTpy05W2lYS93fN53ogeQ/f7K0tM6YLAcskN3hcOFXqaj7QyARHbPTzPQeZ2HdB25+NHN8Q2HLjKdMW1h3fLhzxunyA/cacljtTNntrUNgqWE5UtxX2nFk5UtXmSSahLfLObFLuvOjH1bIuWn9NBWmILK1R8Dui2VBDQ5kJBGf++dLrUusbvqO1mfanFQI1vCPSUtu4cW4s4yAPujG2fGmnq+6O2bT06dHjqedbb9VKehOwUfIczX5+fhxpbUdNj9MkviKXJoWjHCoHcjHMdaVPQvyKcvg/RdjuEe62qNNiLUtl5GQpQwTjY594NCXafLl2Jy1X+396VRni28gZ7tbahyXjzAwfOtnQl8tt5scc2xKWQw2ltcfkWiBy9nnRHsavtHRrzjhi10zoT06Y9fNTNMFyZl1MFtGENlXU567/AD8aMtL2FjTlpTbori3G0rWvjc5nJz08OXurYGBtXK3UIGVrSkeKjihJIJxzBhap00jUDSUi4TYTqRw95GcxlPUFPI+2sLVWkY0DQ6o1iaWh+C4JjCs5WpxPMnxJBNHLT7Tv/qdQv9FQNdnehrYOJYMaH1dE1PbWlhxtE9KcPx+LcEdQPA86JFutoWlCnEhSs8IJGTjntVYWm3JlplpgRRISch4MpCwfbiltqi1RndXyE3q4reuLrGbZHUpUZngJI4O9GTnnnbqOdJtpCdVE88mpcu0VTMx9mBEbkI73gjqW53aXEJz3q+I7YGMDxNbmmdW27U6lswm3jwMJW9xt+qkq5oJ5Ejr7aTE+MEf+OTJa79KkqQ06ptw8KchIbdGxAyfVPDvRv2VW+6PuRZ7U5li1xgtpUNpwrU6o5J4xyThRKh138KmabZhGW3emaOptPRorSrdM/uGWv6l371tkHlg/4aieXQ7cjsIaOvU3Q+p3bTdjwxFu8D6TySfuup8jt7j5U7Z0RibDdiSmw4w8kocQrkoGlFrSwuybc/FcBeudlQC24R60qGeRz1UnkfZ506Wis0OWqnscTagtIUkgpIyCOtd0veyPUarpZ1WyUvikwcBKid1tH7Pw5fCmCKpPaN4tXKpHtSpUplnlI/tKmu6j1wxZYiypLC0xkBPLvFEFZ938DTnuEpMKC/KcwEstqWc+QzSL0QtSrjedSPJ4nYcd15Ger7hISPnj31F/Ry/kPeo+xmaTtrK7k7IZSPQrYj6PgjplO7q/aVYH6powHnWZYIItFjixVKyppod4pXNSuaiffmsx3UirVBeut+djR7ctX9WSEq75ST9kEciTz2qujedSgifaQ+0ttxIUhaSlSTyIPMUPae0RaNO3B2bbEPJU413fAt0rSkZycZ36Dmau6d1FEv8AHU5EQ+0pGOJp9soUAeRweYPjWyTRpMeprkALlo2baNQtX7SPA2pbgEuEVcKHEk+sR0Hjjx5UeJO24warXO5Q7bFVJuEhuOwjmtxWBQRL7VLaXlsWa2zrk4P8JGB/E/KlxJG4xlvW2sZMCY3ZNPMCVeHsbYyGc8ifPr4Y50JRNLy764XbjcLnd3eLDjkdwNx0q8AtX2sfhGK++jLTKmy1vXNt1qbeHnXHy4kpWiO2RxJAOCONSkj9EUybzLbsliky2o3G3EYJQy2MZAGwHhS75M0na8q6FjO0Wu0p9IjLu9rKRnv23RIbR+lwYUB54xW3pPWVxiXNmyarW2px4AxJ6CCiQDy3Gxz0I94ol0Jel3/TrEx6OWHQVNrQVZ3B5g88HzoT19p5HdyIsNsjLSp0FLad23EEd6hIG+FBQUAORBNGvlCa8UrkZwOeVL7tERfJE70GBZE3SJLjYStbf9ldBPrcXTbB38Kp2rtQRBixo+orPcIrqW0pW+W/VWRzVg4P76OrLfbbfY3pFrltvo+8Ad0+0cxT7NPKci1sBdPaIudikwG1tQLjBf3mpfZQTHVjmhWMkdKNdP6ct2n/AEoWxtbaZLneLQVlSUnGMJzyFbAHXrVS4vyo7KXIcYSV8aQWyvh9UnBIPlzppJFTEx0Wz0oZ1mx6O1HvrKMuW9R79I/KRlbOpPkB636td3jWVtsbaDekPRFrzwIUnjK8c8cOfGrGn7tH1PZFSg0pLLqltltwYITuNx5jB99HYOpr07FDGWdEdoqO7J9BU4kZ+6phzkfdn/KafIORsc0iddwlKsMB5wEv21922PHO5Sk5bJ/Vx8TTZ0PcjdtK22WpWXC0EufpJ2P7qme2jDA/GnJv1KlSrOsE+06WYeibisK9ZxKWhj8Sgn+JoA0DEC7BEZI/vC9NBQ/OQ0O8I9nq0WdtLhRpBCB+UmNjPuUf4Vj9niP6lpVPCADImvZ8SApOfnWb9xyXzm/QzZ8qPCiOyZjqWo7aSpxauQFKeG5omXd25EvU78yPGz6LDnJcS214DiUkZA29vWmXqSGZluS2GPSEodQ4tj/ESk5IrMlMaZk5NxtTSPORCI5DxxiqaNcibZd0256e29cy/FeDyu6bVEUS2EIJAwTz3znp0q1f7xGsVqfuEwkNtJ2SnmpXRI8yalgjwY1njItSAiEU8bKR4KPF19tAvaQTetVWTTylERATJlAHmP8ApKvjTfCHVeMb+TBajztVzmLnf23ZSpRJt1qacKUcH56z91sfnc1fKj+36UeTHS3IuDkVoDAi2sCM0j3j1j7SfhQfprtCskOTIdmsSEvSXCC6hA4GmknDaAM5wBjkOZNNK3To1yiNy4TyHmHBlK0HINStMzxKH87ZRten4dtlmW07Nef7stBUqU49hJIJA4icbgfChntFaelT7bbRe3be3MUUIbaZKg4oEH1jnAAxR7S97Ru8/pPpXuUNrc9JVhLisJO3XY7VT6NMiSjSKmh4btn1Uq2N6jcnZY79xjuT3SkkABSVZxnYD3UdXayRLsphclUhDjBUW3I76mlDIwd0kGgLSrSWe051tpqI2ym2IDSYh+q4NscNNClPQsSXjoGZWlVpaUmFd5wB5tTV+lNK8iF5OPYaALtYJlpufpFjaNqvbSC4mPHJLE1sc+78x1bPu8acL7iGW1OOLCEpHEpSjgAeJpY6v7QbDMjriw/SXZDKu8jS2kjDbo+yoZO46HHMZpUkTlUSueAx0VqZnU9nTKSAiQ2eCQ0Puq8vI1uvhSmlhCuFXCcHHI+NKnS8wQO0GJIipDcHUMPvlNDkhzmcexQV+1TZPI5qpe0Xip1PPYAaR005Nukm+apeamXQK4UMAhSYwGceruAfLpR6lCEbIAGegpfuO6xZuE+HpuBa0w0SV4feB4lFXrHkehPhWrpuHq5N3EnUU2G8x3CkBphOOBRIIPLfl40IUNLhIHteQx3eqo4HqqYjXFP6QyhXyQKtdiUnvdNyoyjkx5ZAHgFAH/mretko9OuCFgcL1gkAn9E5H+qsDsIcyLy0eY7hXyWP4VH8zLrMhtVKlStDrF/20tlWkG1J/JzG1H2YUP41k9ni1CDpU7cPfTWf9Sv4UUdqMUy9E3FITxFoJeH6qgf3ZoE0BKCLFAeUf7Be0Z/Ch5Pd7+9VZv3HJfGbf9DauUP0tLI9IdYDbnGS2rBVsds++l9qG7Sb3c1af0fIkuSE7SZ5fV3bI6jbmf5Hkw7pAbukJyG+t1DTgwstOFCiPDI3rMtOkrZZmSxbzLZaJyUplLGT7c5q2tm1zTfBqWyMYlvjRlud4pppKCv84gYzS41GlSe1JY5F61LS3nqeBVMe2pYZhpjRnS6iP9Tkr41Ap2wo+PjQN2qQ5EN22aot6eJ63OYdT4tk53+Y/WpUuBZV6OPgSafVQlPgMEUcdnGqnbIJFvDzCG31pU2h9Di/XOxA4BtnbnWHqq2tx5SbhbsrtdwJejrHJBO6mz4FJ2x4Vib8iPjvWXTPLVPFfA839ayY85uC85CRKc+w0qLJBP8AlrE1TcpMi/abkXBop7qWcJZjugkY6BQyT7Kodn17tLmnbpbL87EDmSWi8RxugpPXmcEc+m1fC8AXW5WVufJmolGzMvx1MHiU65wA4AxnjUc8qre0drt1Key9a5DkPXThtyHVli2ttJEiM4CcAZJQBxfwoic1tKauCLe4uEmWvHCyY0niOeX3fI0I2OH9G6vsReeuX0rJUrvo0xeC2kA44j95JGcYyMpq9eb9amez8sRX4z11kn64KwXONS/WWfMfLamuEE05lvej4dourpUq2OWdx2Ol1a0982226hQRzweIAYNLTO5NQkqJUpWSTkkknPnWhYbS7ebgmMhQbZA45D6tkstjmpR/dUN7OK6eWgwtCFm7aBazxOJbU4U9QkrJHyFO4naldoGN9O6wkX1ppSLXb2fRIAUOYA4R/lyT+kPCme8ooZWoJ4iEk8PjWs9Hp4FqWwBmXy7W2/XFdv0pKlhTmDJbdUEuYAAPDjGenurT07qO73a7IjT7DItrYYUtS3lZCyCAANvPND9w1XIbZjW7Tc5VxvlyXxLJWHEQx1GMerjJ2Pgc0YadReI3ew71ME5aEJWmUGg3nOcpIG2xHwNC7FPu4Zia2OZ05SlAJZsMnIz+cQB+6h/sIb/vp3yYR/rP8aua7lJxql/i2biRoA/SUSsj4LFffsSilrT0uStOPSJZwfEJSB+/NT/MjvOv2MepUqVodZUucRM63SYi9w80pB94pF6GQ4ZN706pQS/JjqDOdsPtHKfmM+6n6eVI7tAiO6X181eIySG3XUy28ciobLT7/wDdUX9nL+QtascVjuKbnaIk5IOX2kqI8DjcfHNCOre0CLHS5bLEr0i8LWWgkpwGTnCionwrQ0nNZZuMm3tqBjSk/SEFXQtr+2kfoq3/AFquvNtWu6PKt9i75+WlT7shBQniUMDhJO+eWOfWn2uDV7qeGVtDWxixWtMddzEuVJWXnj3gILhHrcPl/wB0SyGG5DC2X0JcbWkpUkjYg9KAZmoUnUNtg2yzW524vjvO8zvFQRgqUQkYOOLI/wCaOLfcItwaLkOQ2+hKihSmzkBQ5imhw1rQq7zpe56T9JECKLxp59RU7CczxNezG4I/OHlkdaEjbdN3FXHbr4q3Z5xriyTwHwDidiPaM1+i+EedZF00xY7oouT7VDecPNxTQ4/2hvUuTG/x99CdsVrNgvtslC6Q5MSWh9CX2Fng9VJBSScdSK29OzYQ1pptx6TGCW9PNJKlOJwhXBjGeh5iqluYXp++PafnNtLU1JMm2KkgFDoUMKbJOwChjfopNGQbbuyibU3boqkqQFxnoyA60RnjCklPPwI22yDvSS0RjjRn6suNvc1/pN5qZGWlBe41pdSQkY6nNB13hHUD1mix50ZpqPalPOuOL9RoBW+cZxzFMB2Iq0oEi5rsqWkylFTao6Spxk44Up4Ug8Q3wADnlQlq2V6VIXbbVBQxcrmER0RkNpSqOxnPr8PJSyASOgSKHyPJO9t/IMqslihHvLlqZl1IGS1b2FOLV5BRwB7cURWeyT9UR0wLRBVZdPFQU8656zsnzJ24j5ch50xrDouxWqNGCbZEclNNpCpC2gpalY3Vk+dEYSAMAYHhTUjj8dLspWi2RbPbmYMFvu2GU4SOZPmT1PnXw1DPdiQeCGtlE2QoNR1PnCEqP3j4gDJx1xjrWktQSkqJwBzzQjdLdG1e+lq5x0fR2CqGsSFIdURzcCMYwenlv1qv9HRXC0geh313SF6mR9TMMzZr7aHIz9uijvHgSoKBHtHWjux3V25Wn6RlQnIKFcSktPH1wgdVDoduVBrOldR6emBenLymXGUtKHWZqeNbadtwfIb42+dEmsHVriMWZhWJFzX3SlZ+wyBl1Z8PVyPaRUyZw6W9iw11OIsMNJP192lu3JwDnwfZb/yhPwNNLQNtNq0nboyhhZaDix5q3P76Uzrf9M+0RpiOnMJDiGkjoiO1/wA7/tU+kpSlICQABsAKJ72RgW7dfo6qVKlWdR4aEe0rTv0/px3uE8UuL9cyOqsc0+8fPFF9crGU4pNbJqVUtMR+g7q/KgptzBH0pbFGTbePbvU/lGSfMcv/AMpvQLg3eLQ3Nt7vAXmzwFY3QrqFDxB2IpUdpmnZOnr23qGz8TUdxwLKkfkHs+Hgr/kda3tNamaKF3yK2fRX1AXaI3uYzvLv0jqk9fj0NQvo5sVOH4UW9OwEaUt1z1FqpxAnyXFl5QGfV4iAlI68XPHmKqWK46gnSJeqUx0xbaGghi3hvK5KQdjtyV4H3cqLLzp206mMCVJbQ8lhYcbUnBDifA+INWb8m4swEu2VcZLrB4i1I9VDiAN08Q+z7cVWjXw110abSuNKVHIyMlJ5j219OdADl2kvdoLlruMmREbcipXb0suYQpeMqyfvHngHbbzrSiatSzc2bPdYriLg4x3/APV0lxITkj1gN0nbPIjfnTTKWRF3Vuk7dqiIlmakpcbz3T7ey2z/ABHlQNJ01rS2lDbSLdfGGtmlS0ZcQOm5IPzpoQ5saY3xxX23U5IyhWceVWMjxo0mKsc1yKaPZdcS3z3VutVnyMGQ0j6zH6RKj8MUX6P0RB04pcpTiplxdB7yS7ud+YT4fM+dFWR41y44htJUtSUpHMqOBSUpBOKU9neK8WoJBUogADJJ8KoT7q1Fg+mNNrltZG8cpOBnBVkkDA5n2UG32c+9qw6d1LgWm4sYiqYWWwpWeSjzJ6Y5cvGm3oqrUoJNRpXMgstoeAgSHEokqQoham17DhUOW5Tv4UAXS13TRbkcyDIummo7veIKHCh6KfHIxsM8uRrQm6c1VpqM61YZn0ra+Ej0KQfrGx+E8tvaPZTAiKROtjS3mTwvsjjadT4jcEUuzPXn3wzLtRSVy78+txiO+wgJQ8eEBtAJ7xY/OOT7gKAtYahdZt8i6es3NuyCxBQrYsQ87rPgpfP3jwrf1RfIs1p5b6v/AAEJWH1JP9veB2ZR4pB+0fd40C6etk3tA1YudcB/UkKBfx9lKR9lpP8APLJqae+DPLT4iewx7HdOmDanLxJQUvTdmQR9locj7zv7MUyBXLLaGm0ttpCUJGEpHICu6tLSOjHCiVKJUqVKZZKhqVKAK0+DHuER2JLaS6w6kpWhXIg0j75Z7r2dagbmwFqchuEpQ4oZS4k823Omf+6fNVblAi3OI7EnMpeYdGFIUNjUudmOXErX9i80tqJtqM5MsaHJFuB45dpT6z0Inmtoc1IPPh+HhRq99H6nsriGJRchyU8BcjuYPmM8wfEUp9TaLu+kZ30rp991cVtWUrbz3jI8FD7yfP4ivtYNYxZj5dU+iyXdf2pCE8UWWf8A7EfdPmPj0qVWuGZTlc+nJ2Gl8sU2dcrTOnrjNMWlZdXKbJK3QBy4ceryydzWDpBu53u7XHU0ZSW/S5ojJK0ZU3HT9op32OwG+aKmNUmK2n+kUT0MEbTGVd7FX5hYHq/rAe01eftFpvEcrZXhp45W5EfKA55EpO9VpGjhN7QM65sjrqVv2JbkedESqdxMnBdUVAYPjsk1qaavX9I02ycw881/V1GSyhXq8YIHCQR45O2MjHStyLAWxPkvl5CmnUNoQ0GuHuwnO2c78/AVl6Y0y3p+53d5hQ7ia8HGkf4Yxun4k/uo+SvF+W0ZWu7hPtd/04tmc81ClSwzIZSQEq3GN8Z8eta97tca4XRtmWgKRLhvMkKO3ECkggeOOLfyrnXWnHdR2tlqI+lmVHfS+ytYJTxDocVbiR7nKlx5N1RGY9HSeFphwucS1DBUSQMDGcDz50fIafk0ArOmr1ZIRmaTfVIhrSpMm0SDxDI9VaUk9c58D7eVaU+3ua00LFUhpbN3iqHdhYKVsvJOCD1HQ/A0ZRorcByZIXIWUPud4oLICG9sbfDJ86y39UxlrWzY467pJCsK7jZpB/G4dh7snyo0heEre3waUFyRDtTbl6kx++abHfvJPCjYbq35UI6h1C3cIDzzkhyDp/JSp8ZS9P8AFDI5hJ5cXM9Nt6wdTaqjMOcV3ktXeag5bt0YkQ46h1Wrm4R/IHOsS12PUHaHcEzpzpahcg+pPqIT+a2nr/OaTfwZ3m/jPJ8EJuXaBemIUBgRrfGTwtNJT9VEb5ZP4j8/YKdmnrJEsNrZgQUYbQN1n7S1dVHzqafscGwwEw7eyG2xupR3Us+Kj1NagpzOjTFi8eX2QV7UqVRsSpUqUASpUqUASpUqUAclIIINAuquzW03grkwALfMVkkto9RZ80/8UeV5SaTJuJpaaEMu2610Q4osB5UPqWvrmFjzQdx8B7akDWNq4+8mWp63SCfXkWeQWMnxU2CAT8afCgCOQrEu2krDd8mfbGFrP5RKeFXxG9T4fRzvBU+xgRB1vG2TF1eB+C6285/aRgVtMatlKwW7pph9JHP0tTZ+GDVSX2RWR0kxZk+MT040rHzGfnWY52NNlX1V7Vjr3kYE/Iil6hf518BA5qyYkjjuOmGgevp6lfLArIma1aTkSNXQk/htkBTiv2jkVVR2Mo4hxXrb8Mbf/VWhG7ILO2oKl3Ge9jmkKQgH5Z+dHrD/ADv4BO5axsyyVGJcLw4OSrtIPc+3uh6vyqulzWWsQI0OO63BGwbjp9HjoHmds/P2U2bTofTlqKVxrY0pxPJx76xXxNEKEJSkBIASOQAxT8X8jWC697/4LjS/ZXBhFMi/OJmujkwkENA+z71MZpltptLbSAhCRhKUjAA8MV3XtUkkbxjmFwiVKlSmWSpUqUASpUqU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/>
              <a:t>We adopt codes from related work (VLDB’13) and our recent implementation </a:t>
            </a:r>
            <a:r>
              <a:rPr lang="en-US" dirty="0" smtClean="0"/>
              <a:t>on multi-core CPUs (VLDB’15). </a:t>
            </a:r>
          </a:p>
          <a:p>
            <a:r>
              <a:rPr lang="en-US" dirty="0" smtClean="0"/>
              <a:t>GPU</a:t>
            </a:r>
          </a:p>
          <a:p>
            <a:pPr lvl="1"/>
            <a:r>
              <a:rPr lang="en-US" dirty="0"/>
              <a:t>We adopt codes from our previous work (TODS’09 and VLDB’13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We re-optimized each CUDA kernel for CARMA. </a:t>
            </a:r>
          </a:p>
          <a:p>
            <a:r>
              <a:rPr lang="en-US" dirty="0" smtClean="0"/>
              <a:t>CPU-GPU co-processing</a:t>
            </a:r>
          </a:p>
          <a:p>
            <a:pPr lvl="1"/>
            <a:r>
              <a:rPr lang="en-US" dirty="0" smtClean="0"/>
              <a:t>Inputs are partitioned and distributed between the CPU and the GPU according to </a:t>
            </a:r>
            <a:r>
              <a:rPr lang="el-GR" dirty="0" smtClean="0"/>
              <a:t>σ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Final results are achieved by merging/concatenating partial results from both processors.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Some </a:t>
            </a:r>
            <a:r>
              <a:rPr lang="en-US" sz="2400" dirty="0"/>
              <a:t>state-of-the-art </a:t>
            </a:r>
            <a:r>
              <a:rPr lang="en-US" sz="2400" dirty="0" smtClean="0"/>
              <a:t>libraries cannot be easily cross-compiled. </a:t>
            </a:r>
          </a:p>
          <a:p>
            <a:pPr lvl="1"/>
            <a:r>
              <a:rPr lang="en-US" sz="2000" dirty="0" smtClean="0"/>
              <a:t>We have to manually edit the architecture-specific codes and makefiles, and build them from scratch. </a:t>
            </a:r>
            <a:endParaRPr lang="en-US" sz="2000" dirty="0"/>
          </a:p>
          <a:p>
            <a:r>
              <a:rPr lang="en-US" sz="2400" dirty="0"/>
              <a:t>Peripherals of CARMA are not stable. </a:t>
            </a:r>
            <a:endParaRPr lang="en-US" sz="2400" dirty="0" smtClean="0"/>
          </a:p>
          <a:p>
            <a:pPr lvl="1"/>
            <a:r>
              <a:rPr lang="en-US" sz="2000" dirty="0" smtClean="0"/>
              <a:t>The Ethernet connection occasionally slows down dramatically. HDMI ports are almost broken.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lack </a:t>
            </a:r>
            <a:r>
              <a:rPr lang="en-US" sz="2400" dirty="0" smtClean="0"/>
              <a:t>technical means for fine-grained </a:t>
            </a:r>
            <a:r>
              <a:rPr lang="en-US" sz="2400" dirty="0"/>
              <a:t>energy </a:t>
            </a:r>
            <a:r>
              <a:rPr lang="en-US" sz="2400" dirty="0" smtClean="0"/>
              <a:t>measurements. </a:t>
            </a:r>
          </a:p>
          <a:p>
            <a:pPr lvl="1"/>
            <a:r>
              <a:rPr lang="en-US" sz="2000" dirty="0" smtClean="0"/>
              <a:t>We cannot measure the power of CPU or the GPU separately.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Power </a:t>
            </a:r>
            <a:r>
              <a:rPr lang="en-US" sz="2400" dirty="0"/>
              <a:t>of the board is occasionally abnormal. </a:t>
            </a:r>
          </a:p>
          <a:p>
            <a:endParaRPr lang="en-SG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b="1" dirty="0" smtClean="0"/>
              <a:t>Evaluations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Evaluation Setup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11541"/>
            <a:ext cx="8001000" cy="4472669"/>
          </a:xfrm>
        </p:spPr>
        <p:txBody>
          <a:bodyPr/>
          <a:lstStyle/>
          <a:p>
            <a:pPr algn="just"/>
            <a:r>
              <a:rPr lang="en-US" sz="2400" dirty="0" smtClean="0">
                <a:latin typeface="+mj-lt"/>
                <a:cs typeface="Arial" pitchFamily="34" charset="0"/>
              </a:rPr>
              <a:t>Workloads</a:t>
            </a: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Operators: selection, sum, sort and hash join</a:t>
            </a: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Queries: TPC-H query 9 and 14</a:t>
            </a: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R and S relations</a:t>
            </a:r>
          </a:p>
          <a:p>
            <a:pPr lvl="2" algn="just"/>
            <a:r>
              <a:rPr lang="en-US" sz="1800" dirty="0">
                <a:latin typeface="+mj-lt"/>
                <a:cs typeface="Arial" pitchFamily="34" charset="0"/>
              </a:rPr>
              <a:t>50M tuples </a:t>
            </a:r>
            <a:r>
              <a:rPr lang="en-US" sz="1800" dirty="0" smtClean="0">
                <a:latin typeface="+mj-lt"/>
                <a:cs typeface="Arial" pitchFamily="34" charset="0"/>
              </a:rPr>
              <a:t>each</a:t>
            </a:r>
            <a:endParaRPr lang="en-US" sz="1800" dirty="0">
              <a:latin typeface="+mj-lt"/>
              <a:cs typeface="Arial" pitchFamily="34" charset="0"/>
            </a:endParaRPr>
          </a:p>
          <a:p>
            <a:pPr lvl="2" algn="just"/>
            <a:r>
              <a:rPr lang="en-US" sz="1800" dirty="0" smtClean="0">
                <a:latin typeface="+mj-lt"/>
                <a:cs typeface="Arial" pitchFamily="34" charset="0"/>
              </a:rPr>
              <a:t>Two attributes in each tuple: (32-bit key, </a:t>
            </a:r>
          </a:p>
          <a:p>
            <a:pPr marL="914400" lvl="2" indent="0" algn="just">
              <a:buNone/>
            </a:pPr>
            <a:r>
              <a:rPr lang="en-US" sz="1800" dirty="0" smtClean="0">
                <a:latin typeface="+mj-lt"/>
                <a:cs typeface="Arial" pitchFamily="34" charset="0"/>
              </a:rPr>
              <a:t>32-bit record-ID)</a:t>
            </a: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TPC-H query 9 and 14</a:t>
            </a:r>
          </a:p>
          <a:p>
            <a:pPr lvl="2" algn="just"/>
            <a:r>
              <a:rPr lang="en-US" sz="1800" dirty="0" smtClean="0">
                <a:latin typeface="+mj-lt"/>
                <a:cs typeface="Arial" pitchFamily="34" charset="0"/>
              </a:rPr>
              <a:t>Scale factor: 0.5 (size=500 MB)</a:t>
            </a:r>
          </a:p>
          <a:p>
            <a:pPr algn="just"/>
            <a:r>
              <a:rPr lang="en-US" altLang="zh-CN" sz="2300" dirty="0" smtClean="0">
                <a:latin typeface="+mj-lt"/>
                <a:cs typeface="Arial" pitchFamily="34" charset="0"/>
              </a:rPr>
              <a:t>Metrics</a:t>
            </a: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Execution time </a:t>
            </a:r>
            <a:endParaRPr lang="en-US" sz="2000" dirty="0">
              <a:latin typeface="+mj-lt"/>
              <a:cs typeface="Arial" pitchFamily="34" charset="0"/>
            </a:endParaRPr>
          </a:p>
          <a:p>
            <a:pPr lvl="1" algn="just"/>
            <a:r>
              <a:rPr lang="en-US" sz="2000" dirty="0" smtClean="0">
                <a:latin typeface="+mj-lt"/>
                <a:cs typeface="Arial" pitchFamily="34" charset="0"/>
              </a:rPr>
              <a:t>Energy consumption</a:t>
            </a:r>
          </a:p>
          <a:p>
            <a:pPr marL="457200" lvl="1" indent="0" algn="just">
              <a:buNone/>
            </a:pPr>
            <a:endParaRPr lang="en-US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13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812" y="2073451"/>
            <a:ext cx="2911642" cy="2183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1094" y="4879508"/>
            <a:ext cx="1779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Watts up? PRO</a:t>
            </a:r>
          </a:p>
          <a:p>
            <a:pPr algn="ctr"/>
            <a:r>
              <a:rPr lang="en-US" dirty="0" smtClean="0"/>
              <a:t>power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Evaluations: Selection &amp; Sum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201" y="4665709"/>
            <a:ext cx="7753149" cy="172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CPU-only approach delivers the best performance and the lowest energy consumption for selection and sum which are all memory intensive.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14</a:t>
            </a:fld>
            <a:endParaRPr lang="en-S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46" y="1637396"/>
            <a:ext cx="2900330" cy="2201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92" y="1638022"/>
            <a:ext cx="2900330" cy="22005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2689" y="402110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4279" y="402110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Evaluations: Sort &amp; Hash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244" y="4555708"/>
            <a:ext cx="7281512" cy="167238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GPU becomes more competitive when the workload is more computation intensive.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fastest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execution does not always guarantee the lowest energy consumption (e.g., when </a:t>
            </a:r>
            <a:r>
              <a:rPr lang="el-G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σ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=0.5 in sort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). </a:t>
            </a:r>
          </a:p>
          <a:p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15</a:t>
            </a:fld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50" y="1760790"/>
            <a:ext cx="2898004" cy="2188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111" y="1759397"/>
            <a:ext cx="2898004" cy="2189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5023" y="394929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1879" y="394929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Hash join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89709" y="2213810"/>
            <a:ext cx="240632" cy="7796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Evaluations: TPC-H Q9 and Q14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4552390"/>
            <a:ext cx="7981950" cy="198652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GPU-only outperforms the CPU-only for selected analytical queries.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CPU-GPU co-processing achieves the best performance and the lowest energy consumption.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16</a:t>
            </a:fld>
            <a:endParaRPr lang="en-S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38" y="1690689"/>
            <a:ext cx="2891377" cy="2212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382" y="1690689"/>
            <a:ext cx="2891135" cy="2188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7304" y="411721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7607" y="411721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 Workstation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257800"/>
            <a:ext cx="7830151" cy="107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CARMA is more energy efficient only when the workload size is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17</a:t>
            </a:fld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46" y="1690689"/>
            <a:ext cx="3898603" cy="31877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900616" y="2577778"/>
            <a:ext cx="0" cy="19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3113" y="2878735"/>
            <a:ext cx="2234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Partitioning of input relations are needed for CARMA when the size is larger than 5 million.</a:t>
            </a:r>
            <a:endParaRPr lang="en-US" dirty="0"/>
          </a:p>
        </p:txBody>
      </p:sp>
      <p:cxnSp>
        <p:nvCxnSpPr>
          <p:cNvPr id="13" name="Curved Connector 12"/>
          <p:cNvCxnSpPr/>
          <p:nvPr/>
        </p:nvCxnSpPr>
        <p:spPr>
          <a:xfrm>
            <a:off x="3911007" y="3530278"/>
            <a:ext cx="2553445" cy="12700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Evaluations</a:t>
            </a:r>
          </a:p>
          <a:p>
            <a:r>
              <a:rPr lang="en-US" b="1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199"/>
            <a:ext cx="8001000" cy="432162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+mj-lt"/>
                <a:cs typeface="Arial" pitchFamily="34" charset="0"/>
              </a:rPr>
              <a:t>Embedded GPUs have become an integral component in embedded systems. </a:t>
            </a:r>
          </a:p>
          <a:p>
            <a:pPr algn="just"/>
            <a:r>
              <a:rPr lang="en-US" sz="2000" dirty="0">
                <a:latin typeface="+mj-lt"/>
                <a:cs typeface="Arial" pitchFamily="34" charset="0"/>
              </a:rPr>
              <a:t>Although the embedded GPU consumes more power, its higher computation capability and memory bandwidth </a:t>
            </a:r>
            <a:r>
              <a:rPr lang="en-US" sz="2000" dirty="0" smtClean="0">
                <a:latin typeface="+mj-lt"/>
                <a:cs typeface="Arial" pitchFamily="34" charset="0"/>
              </a:rPr>
              <a:t>are still </a:t>
            </a:r>
            <a:r>
              <a:rPr lang="en-US" sz="2000" dirty="0">
                <a:latin typeface="+mj-lt"/>
                <a:cs typeface="Arial" pitchFamily="34" charset="0"/>
              </a:rPr>
              <a:t>beneficial for </a:t>
            </a:r>
            <a:r>
              <a:rPr lang="en-US" sz="2000" dirty="0" smtClean="0">
                <a:latin typeface="+mj-lt"/>
                <a:cs typeface="Arial" pitchFamily="34" charset="0"/>
              </a:rPr>
              <a:t>energy-efficient </a:t>
            </a:r>
            <a:r>
              <a:rPr lang="en-US" sz="2000" dirty="0">
                <a:latin typeface="+mj-lt"/>
                <a:cs typeface="Arial" pitchFamily="34" charset="0"/>
              </a:rPr>
              <a:t>query processing.</a:t>
            </a:r>
          </a:p>
          <a:p>
            <a:pPr lvl="1" algn="just"/>
            <a:r>
              <a:rPr lang="en-US" sz="2000" dirty="0">
                <a:latin typeface="+mj-lt"/>
                <a:cs typeface="Arial" pitchFamily="34" charset="0"/>
              </a:rPr>
              <a:t>The embedded CPU is more energy-efficient when processing simple operators such as selection and sum.</a:t>
            </a:r>
          </a:p>
          <a:p>
            <a:pPr lvl="1" algn="just"/>
            <a:r>
              <a:rPr lang="en-US" sz="2000" dirty="0">
                <a:latin typeface="+mj-lt"/>
                <a:cs typeface="Arial" pitchFamily="34" charset="0"/>
              </a:rPr>
              <a:t>The </a:t>
            </a:r>
            <a:r>
              <a:rPr lang="en-US" altLang="zh-CN" sz="2000" dirty="0">
                <a:latin typeface="+mj-lt"/>
                <a:cs typeface="Arial" pitchFamily="34" charset="0"/>
              </a:rPr>
              <a:t>embedded  </a:t>
            </a:r>
            <a:r>
              <a:rPr lang="en-US" sz="2000" dirty="0">
                <a:latin typeface="+mj-lt"/>
                <a:cs typeface="Arial" pitchFamily="34" charset="0"/>
              </a:rPr>
              <a:t>GPU outperforms the </a:t>
            </a:r>
            <a:r>
              <a:rPr lang="en-US" altLang="zh-CN" sz="2000" dirty="0">
                <a:latin typeface="+mj-lt"/>
                <a:cs typeface="Arial" pitchFamily="34" charset="0"/>
              </a:rPr>
              <a:t>embedded  </a:t>
            </a:r>
            <a:r>
              <a:rPr lang="en-US" sz="2000" dirty="0">
                <a:latin typeface="+mj-lt"/>
                <a:cs typeface="Arial" pitchFamily="34" charset="0"/>
              </a:rPr>
              <a:t>CPU for computation-intensive operators such as sort and hash join as well as </a:t>
            </a:r>
            <a:r>
              <a:rPr lang="en-US" sz="2000" dirty="0" smtClean="0">
                <a:latin typeface="+mj-lt"/>
                <a:cs typeface="Arial" pitchFamily="34" charset="0"/>
              </a:rPr>
              <a:t>analytical queries</a:t>
            </a:r>
            <a:r>
              <a:rPr lang="en-US" sz="2000" dirty="0"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latin typeface="+mj-lt"/>
                <a:cs typeface="Arial" pitchFamily="34" charset="0"/>
              </a:rPr>
              <a:t>The CPU-GPU co-processing can further increase the energy efficiency of query processing on embedded devices.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79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Energy-Proportional “Wimpy-Node</a:t>
            </a:r>
            <a:r>
              <a:rPr lang="en-US" dirty="0"/>
              <a:t>”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3811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Network</a:t>
            </a:r>
          </a:p>
          <a:p>
            <a:pPr lvl="1"/>
            <a:r>
              <a:rPr lang="en-US" sz="2000" dirty="0" smtClean="0"/>
              <a:t>A single UDT connection through the Ethernet can only maintain a speed of </a:t>
            </a:r>
            <a:r>
              <a:rPr lang="en-US" sz="2000" dirty="0" smtClean="0">
                <a:solidFill>
                  <a:srgbClr val="FF0000"/>
                </a:solidFill>
              </a:rPr>
              <a:t>29.8 MB/s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With Ethernet Jumbo Frames enabled, this can be increased to </a:t>
            </a:r>
            <a:r>
              <a:rPr lang="en-US" sz="2000" dirty="0" smtClean="0">
                <a:solidFill>
                  <a:srgbClr val="FF0000"/>
                </a:solidFill>
              </a:rPr>
              <a:t>41.2 MB/s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By allocating two CPU cores to handle two connections in parallel, the bandwidth can be further increased to </a:t>
            </a:r>
            <a:r>
              <a:rPr lang="en-US" sz="2000" dirty="0" smtClean="0">
                <a:solidFill>
                  <a:srgbClr val="FF0000"/>
                </a:solidFill>
              </a:rPr>
              <a:t>83.4 MB/s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Storage</a:t>
            </a:r>
          </a:p>
          <a:p>
            <a:pPr lvl="1"/>
            <a:r>
              <a:rPr lang="en-US" sz="2000" dirty="0" smtClean="0"/>
              <a:t>Current results are achieved based on </a:t>
            </a:r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 err="1" smtClean="0"/>
              <a:t>eMMC</a:t>
            </a:r>
            <a:r>
              <a:rPr lang="en-US" sz="2000" dirty="0" smtClean="0"/>
              <a:t> storage. </a:t>
            </a:r>
          </a:p>
          <a:p>
            <a:pPr lvl="1"/>
            <a:r>
              <a:rPr lang="en-US" sz="2000" dirty="0" smtClean="0"/>
              <a:t>Replacing </a:t>
            </a:r>
            <a:r>
              <a:rPr lang="en-US" sz="2000" dirty="0" err="1" smtClean="0"/>
              <a:t>eMMCs</a:t>
            </a:r>
            <a:r>
              <a:rPr lang="en-US" sz="2000" dirty="0" smtClean="0"/>
              <a:t> with SSD disks, the energy efficiency of both the CPU-only and GPU-only approach can be increased by </a:t>
            </a:r>
            <a:r>
              <a:rPr lang="en-US" sz="2000" dirty="0" smtClean="0">
                <a:solidFill>
                  <a:srgbClr val="FF0000"/>
                </a:solidFill>
              </a:rPr>
              <a:t>7%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25%</a:t>
            </a:r>
            <a:r>
              <a:rPr lang="en-US" sz="2000" dirty="0" smtClean="0"/>
              <a:t> for sort.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78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Acknowledgement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90675"/>
            <a:ext cx="8001000" cy="3886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+mj-lt"/>
                <a:cs typeface="Arial" pitchFamily="34" charset="0"/>
              </a:rPr>
              <a:t>We thank NVIDIA for the hardware donation. </a:t>
            </a:r>
          </a:p>
          <a:p>
            <a:pPr algn="just"/>
            <a:r>
              <a:rPr lang="en-US" sz="2400" dirty="0">
                <a:latin typeface="+mj-lt"/>
                <a:cs typeface="Arial" pitchFamily="34" charset="0"/>
              </a:rPr>
              <a:t>This work is supported by </a:t>
            </a:r>
            <a:r>
              <a:rPr lang="en-US" altLang="zh-CN" sz="2400" dirty="0" smtClean="0">
                <a:latin typeface="+mj-lt"/>
                <a:cs typeface="Arial" pitchFamily="34" charset="0"/>
              </a:rPr>
              <a:t>the following grants and institutions.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lvl="1" algn="just"/>
            <a:r>
              <a:rPr lang="en-US" sz="2000" dirty="0">
                <a:latin typeface="+mj-lt"/>
                <a:cs typeface="Arial" pitchFamily="34" charset="0"/>
              </a:rPr>
              <a:t>T</a:t>
            </a:r>
            <a:r>
              <a:rPr lang="en-US" sz="2000" dirty="0" smtClean="0">
                <a:latin typeface="+mj-lt"/>
                <a:cs typeface="Arial" pitchFamily="34" charset="0"/>
              </a:rPr>
              <a:t>he </a:t>
            </a:r>
            <a:r>
              <a:rPr lang="en-US" sz="2000" dirty="0">
                <a:latin typeface="+mj-lt"/>
                <a:cs typeface="Arial" pitchFamily="34" charset="0"/>
              </a:rPr>
              <a:t>National Research Foundation, Prime Ministers Office, Singapore under its IDM Futures Funding Initiative and administered by the Interactive and Digital Media </a:t>
            </a:r>
            <a:r>
              <a:rPr lang="en-US" sz="2000" dirty="0" err="1">
                <a:latin typeface="+mj-lt"/>
                <a:cs typeface="Arial" pitchFamily="34" charset="0"/>
              </a:rPr>
              <a:t>Programme</a:t>
            </a:r>
            <a:r>
              <a:rPr lang="en-US" sz="2000" dirty="0">
                <a:latin typeface="+mj-lt"/>
                <a:cs typeface="Arial" pitchFamily="34" charset="0"/>
              </a:rPr>
              <a:t> Office (Grant No.: MDA/IDM/2012/8/8-2 VOL 01</a:t>
            </a:r>
            <a:r>
              <a:rPr lang="en-US" sz="2000" dirty="0" smtClean="0">
                <a:latin typeface="+mj-lt"/>
                <a:cs typeface="Arial" pitchFamily="34" charset="0"/>
              </a:rPr>
              <a:t>).</a:t>
            </a:r>
          </a:p>
          <a:p>
            <a:pPr lvl="1" algn="just"/>
            <a:r>
              <a:rPr lang="en-US" sz="2000" smtClean="0">
                <a:latin typeface="+mj-lt"/>
                <a:cs typeface="Arial" pitchFamily="34" charset="0"/>
              </a:rPr>
              <a:t>A </a:t>
            </a:r>
            <a:r>
              <a:rPr lang="en-US" sz="2000" dirty="0" err="1">
                <a:latin typeface="+mj-lt"/>
                <a:cs typeface="Arial" pitchFamily="34" charset="0"/>
              </a:rPr>
              <a:t>MoE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 err="1">
                <a:latin typeface="+mj-lt"/>
                <a:cs typeface="Arial" pitchFamily="34" charset="0"/>
              </a:rPr>
              <a:t>AcRF</a:t>
            </a:r>
            <a:r>
              <a:rPr lang="en-US" sz="2000" dirty="0">
                <a:latin typeface="+mj-lt"/>
                <a:cs typeface="Arial" pitchFamily="34" charset="0"/>
              </a:rPr>
              <a:t> Tier 2 grant (MOE2012-T2-2-067) in Singapore. </a:t>
            </a:r>
            <a:endParaRPr lang="en-US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852-2235-42BE-ABDD-614F2D49FDD0}" type="slidenum">
              <a:rPr lang="en-SG" smtClean="0"/>
              <a:pPr>
                <a:defRPr/>
              </a:pPr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49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</a:p>
          <a:p>
            <a:r>
              <a:rPr lang="en-US" dirty="0" smtClean="0"/>
              <a:t>Our research group: </a:t>
            </a:r>
            <a:r>
              <a:rPr lang="en-US" b="1" dirty="0" err="1" smtClean="0"/>
              <a:t>Xtra</a:t>
            </a:r>
            <a:r>
              <a:rPr lang="en-US" b="1" dirty="0" smtClean="0"/>
              <a:t> Computing Group</a:t>
            </a:r>
            <a:r>
              <a:rPr lang="en-US" dirty="0" smtClean="0"/>
              <a:t> </a:t>
            </a:r>
            <a:r>
              <a:rPr lang="en-US" b="1" dirty="0" smtClean="0">
                <a:hlinkClick r:id="rId2"/>
              </a:rPr>
              <a:t>http://pdcc.ntu.edu.sg/xtra/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Processing in the Era of 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56" name="Picture 32" descr="MySQL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20017"/>
            <a:ext cx="1809749" cy="9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3/38/SQLite370.svg/2000px-SQLite370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3705"/>
            <a:ext cx="1988702" cy="9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IoT devices collect a lot of information and stores them in databases like SQLite, MySQL and SQL Server Express. </a:t>
            </a:r>
          </a:p>
          <a:p>
            <a:r>
              <a:rPr lang="en-US" sz="2800" dirty="0" smtClean="0"/>
              <a:t>These lightweight databases evaluate user queries from many mobile applications.</a:t>
            </a:r>
          </a:p>
          <a:p>
            <a:r>
              <a:rPr lang="en-US" sz="2800" dirty="0" smtClean="0"/>
              <a:t>Energy consumption of query processing is important on such battery-powered systems.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7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Embedded GPUs are Emerging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Embedded GPUs have been incorporated in new-generation embedded devices.</a:t>
            </a:r>
            <a:endParaRPr lang="en-US" dirty="0"/>
          </a:p>
          <a:p>
            <a:pPr lvl="1"/>
            <a:r>
              <a:rPr lang="en-US" dirty="0" smtClean="0"/>
              <a:t>They offer higher performance for video/image processing than embedded CPUs. </a:t>
            </a:r>
          </a:p>
          <a:p>
            <a:pPr lvl="1"/>
            <a:r>
              <a:rPr lang="en-US" dirty="0" smtClean="0"/>
              <a:t>However, they </a:t>
            </a:r>
            <a:r>
              <a:rPr lang="en-US" dirty="0" smtClean="0"/>
              <a:t>have higher powers than embedded CPUs.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store.storeimages.cdn-apple.com/4587/as-images.apple.com/is/image/AppleInc/aos/published/images/i/ph/iphone6/plus/iphone6-plus-box-space-gray-2014?wid=478&amp;hei=595&amp;fmt=jpeg&amp;qlt=95&amp;op_sharpen=0&amp;resMode=bicub&amp;op_usm=0.5,0.5,0,0&amp;iccEmbed=0&amp;layer=comp&amp;.v=1411520743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8" y="4639877"/>
            <a:ext cx="1108577" cy="13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ltaplus-dxb.com/images/products/C264Special-Car-DVD-Player-For-Chvrolet-Epica-Lova-With-GPS-Bluetooth-iPod-Ad-C028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90" y="4619215"/>
            <a:ext cx="1943404" cy="14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pcworld.com/images/article/2012/08/galaxy20note2010.120black20front-11397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59" y="4731893"/>
            <a:ext cx="2161324" cy="14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Embedded CPU-GPU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74338"/>
            <a:ext cx="2133600" cy="365125"/>
          </a:xfrm>
        </p:spPr>
        <p:txBody>
          <a:bodyPr/>
          <a:lstStyle/>
          <a:p>
            <a:pPr>
              <a:defRPr/>
            </a:pPr>
            <a:fld id="{D153062E-67E5-4CBD-8614-296AA70783DE}" type="slidenum">
              <a:rPr lang="en-SG" smtClean="0"/>
              <a:pPr>
                <a:defRPr/>
              </a:pPr>
              <a:t>5</a:t>
            </a:fld>
            <a:endParaRPr lang="en-SG"/>
          </a:p>
        </p:txBody>
      </p:sp>
      <p:graphicFrame>
        <p:nvGraphicFramePr>
          <p:cNvPr id="2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6808"/>
              </p:ext>
            </p:extLst>
          </p:nvPr>
        </p:nvGraphicFramePr>
        <p:xfrm>
          <a:off x="494581" y="15240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75"/>
                <a:gridCol w="3260785"/>
                <a:gridCol w="3441940"/>
              </a:tblGrid>
              <a:tr h="22108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CARMA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GPU Workstation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86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CPU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ARM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Cortex-A9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(quad-core, 1.3GHz,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9W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Intel Xeon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E5-2650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(6-core, 2GHz,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~ 95W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86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GPU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NVIDIA Quadro 1000M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(96-core,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45W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NVIDIA Tesla K40C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(2880-core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245W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21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Memory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2GB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16GB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21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Storage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4GB eMMC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256GB SSD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21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PCI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4x PCIe Gen 1 (250MB/s)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16x PCIe Gen 3 (985MB/s)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21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Idle power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10W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80W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1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Peak power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50W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400W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4586" y="5105400"/>
            <a:ext cx="8314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power of the embedded GPU is 5 times higher than its CPU counterpart.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power of CARMA is 8 times lower than a workstation.</a:t>
            </a:r>
          </a:p>
        </p:txBody>
      </p:sp>
    </p:spTree>
    <p:extLst>
      <p:ext uri="{BB962C8B-B14F-4D97-AF65-F5344CB8AC3E}">
        <p14:creationId xmlns:p14="http://schemas.microsoft.com/office/powerpoint/2010/main" val="780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more energy-efficient to use embedded GPUs for query processing?</a:t>
            </a:r>
          </a:p>
          <a:p>
            <a:pPr lvl="1"/>
            <a:r>
              <a:rPr lang="en-US" dirty="0" smtClean="0"/>
              <a:t>Challenge: the embedded GPU is more powerful, but it consumes more power. </a:t>
            </a:r>
          </a:p>
          <a:p>
            <a:r>
              <a:rPr lang="en-US" dirty="0" smtClean="0"/>
              <a:t>Can we further improve the energy efficiency by exploiting CPU-GPU co-processing on </a:t>
            </a:r>
            <a:r>
              <a:rPr lang="en-US" dirty="0" smtClean="0"/>
              <a:t>such embedded CPU-GPU architectures?</a:t>
            </a:r>
            <a:endParaRPr lang="en-US" dirty="0" smtClean="0"/>
          </a:p>
          <a:p>
            <a:pPr lvl="1"/>
            <a:r>
              <a:rPr lang="en-US" dirty="0" smtClean="0"/>
              <a:t>Challenge: </a:t>
            </a:r>
            <a:r>
              <a:rPr lang="en-US" dirty="0" err="1" smtClean="0"/>
              <a:t>PCIe</a:t>
            </a:r>
            <a:r>
              <a:rPr lang="en-US" dirty="0" smtClean="0"/>
              <a:t> bus is slow.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</a:p>
          <a:p>
            <a:r>
              <a:rPr lang="en-US" b="1" dirty="0" smtClean="0"/>
              <a:t>System Design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38"/>
            <a:ext cx="8229600" cy="1524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Build a query processor on CARMA.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Consider three types of executions: </a:t>
            </a:r>
          </a:p>
          <a:p>
            <a:pPr marL="400050" lvl="1" indent="0">
              <a:buNone/>
            </a:pPr>
            <a:r>
              <a:rPr lang="en-US" sz="2400" b="1" i="1" dirty="0" smtClean="0"/>
              <a:t>CPU-only</a:t>
            </a:r>
            <a:r>
              <a:rPr lang="en-US" sz="2400" i="1" dirty="0" smtClean="0"/>
              <a:t>, </a:t>
            </a:r>
            <a:r>
              <a:rPr lang="en-US" sz="2400" b="1" i="1" dirty="0" smtClean="0"/>
              <a:t>GPU-only</a:t>
            </a:r>
            <a:r>
              <a:rPr lang="en-US" sz="2400" i="1" dirty="0" smtClean="0"/>
              <a:t>, and </a:t>
            </a:r>
            <a:r>
              <a:rPr lang="en-US" sz="2400" b="1" i="1" dirty="0" smtClean="0"/>
              <a:t>CPU-GPU co-processing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Two complementary approaches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Micro-benchmarks: individual query operators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Macro-benchmarks: queries (e.g., TPC-H)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708524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860924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5013324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5165724"/>
            <a:ext cx="1676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core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3105" y="4681317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07182" y="475600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76455" y="486092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52655" y="4953000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>
            <a:off x="3813464" y="5418064"/>
            <a:ext cx="1537855" cy="40972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4191000"/>
            <a:ext cx="0" cy="25304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02876" y="4323206"/>
            <a:ext cx="145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1-</a:t>
            </a:r>
            <a:r>
              <a:rPr lang="el-GR" sz="3200" dirty="0" smtClean="0">
                <a:solidFill>
                  <a:srgbClr val="FF0000"/>
                </a:solidFill>
              </a:rPr>
              <a:t>σ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>
                <a:solidFill>
                  <a:srgbClr val="FF0000"/>
                </a:solidFill>
              </a:rPr>
              <a:t>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Rectangle 8"/>
          <p:cNvSpPr/>
          <p:nvPr/>
        </p:nvSpPr>
        <p:spPr>
          <a:xfrm>
            <a:off x="6553200" y="4681317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0" name="Rectangle 9"/>
          <p:cNvSpPr/>
          <p:nvPr/>
        </p:nvSpPr>
        <p:spPr>
          <a:xfrm>
            <a:off x="6617277" y="475600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2" name="Rectangle 10"/>
          <p:cNvSpPr/>
          <p:nvPr/>
        </p:nvSpPr>
        <p:spPr>
          <a:xfrm>
            <a:off x="6686550" y="486092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3" name="Rectangle 11"/>
          <p:cNvSpPr/>
          <p:nvPr/>
        </p:nvSpPr>
        <p:spPr>
          <a:xfrm>
            <a:off x="6762750" y="4953000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4" name="Rectangle 8"/>
          <p:cNvSpPr/>
          <p:nvPr/>
        </p:nvSpPr>
        <p:spPr>
          <a:xfrm>
            <a:off x="5448301" y="5748117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5" name="Rectangle 9"/>
          <p:cNvSpPr/>
          <p:nvPr/>
        </p:nvSpPr>
        <p:spPr>
          <a:xfrm>
            <a:off x="5507182" y="582280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6" name="Rectangle 10"/>
          <p:cNvSpPr/>
          <p:nvPr/>
        </p:nvSpPr>
        <p:spPr>
          <a:xfrm>
            <a:off x="5576455" y="5927724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7" name="Rectangle 11"/>
          <p:cNvSpPr/>
          <p:nvPr/>
        </p:nvSpPr>
        <p:spPr>
          <a:xfrm>
            <a:off x="5652655" y="6019800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8" name="Rectangle 8"/>
          <p:cNvSpPr/>
          <p:nvPr/>
        </p:nvSpPr>
        <p:spPr>
          <a:xfrm>
            <a:off x="6553200" y="5763993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39" name="Rectangle 9"/>
          <p:cNvSpPr/>
          <p:nvPr/>
        </p:nvSpPr>
        <p:spPr>
          <a:xfrm>
            <a:off x="6617277" y="5838680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40" name="Rectangle 10"/>
          <p:cNvSpPr/>
          <p:nvPr/>
        </p:nvSpPr>
        <p:spPr>
          <a:xfrm>
            <a:off x="6686550" y="5943600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  <p:sp>
        <p:nvSpPr>
          <p:cNvPr id="41" name="Rectangle 11"/>
          <p:cNvSpPr/>
          <p:nvPr/>
        </p:nvSpPr>
        <p:spPr>
          <a:xfrm>
            <a:off x="6762750" y="6035676"/>
            <a:ext cx="671945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9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Layered Design of the Query Engine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3062E-67E5-4CBD-8614-296AA70783DE}" type="slidenum">
              <a:rPr lang="en-SG" smtClean="0"/>
              <a:pPr>
                <a:defRPr/>
              </a:pPr>
              <a:t>9</a:t>
            </a:fld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06931"/>
            <a:ext cx="3298610" cy="3203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513" y="5550564"/>
            <a:ext cx="383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Layered Design (adopted from GPUQP)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572000" y="1869689"/>
            <a:ext cx="37911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Four common operators as micro-benchmarks.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Scan and hash indexes require relatively fewer storage.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CPU/GPU parallel algorithms are used for each primitive. 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Relations are stored in the column stores.</a:t>
            </a:r>
            <a:endParaRPr kumimoji="1" lang="zh-CN" altLang="en-US" sz="2000" dirty="0"/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3927260" y="2244436"/>
            <a:ext cx="644740" cy="178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3927260" y="3206338"/>
            <a:ext cx="6447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3927260" y="3981956"/>
            <a:ext cx="644740" cy="67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3927260" y="4825103"/>
            <a:ext cx="644740" cy="213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1078</Words>
  <Application>Microsoft Macintosh PowerPoint</Application>
  <PresentationFormat>全屏显示(4:3)</PresentationFormat>
  <Paragraphs>206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Calibri</vt:lpstr>
      <vt:lpstr>Comic Sans MS</vt:lpstr>
      <vt:lpstr>Arial</vt:lpstr>
      <vt:lpstr>Office Theme</vt:lpstr>
      <vt:lpstr>Energy-Efficient Query Processing on  Embedded CPU-GPU Architectures</vt:lpstr>
      <vt:lpstr>Outline</vt:lpstr>
      <vt:lpstr>Query Processing in the Era of IoT</vt:lpstr>
      <vt:lpstr>Embedded GPUs are Emerging</vt:lpstr>
      <vt:lpstr>The Embedded CPU-GPU Architecture</vt:lpstr>
      <vt:lpstr>Our Questions</vt:lpstr>
      <vt:lpstr>Outline</vt:lpstr>
      <vt:lpstr>Methodology</vt:lpstr>
      <vt:lpstr>Layered Design of the Query Engine</vt:lpstr>
      <vt:lpstr>Implementations</vt:lpstr>
      <vt:lpstr>Experiences</vt:lpstr>
      <vt:lpstr>Outline</vt:lpstr>
      <vt:lpstr>Evaluation Setup</vt:lpstr>
      <vt:lpstr>Evaluations: Selection &amp; Sum</vt:lpstr>
      <vt:lpstr>Evaluations: Sort &amp; Hash Join</vt:lpstr>
      <vt:lpstr>Evaluations: TPC-H Q9 and Q14</vt:lpstr>
      <vt:lpstr>Comparison with a Workstation</vt:lpstr>
      <vt:lpstr>Outline</vt:lpstr>
      <vt:lpstr>Conclusions</vt:lpstr>
      <vt:lpstr>Towards Energy-Proportional “Wimpy-Node” Cluster</vt:lpstr>
      <vt:lpstr>Acknowledgement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Thousand Database Transactions per Second: Hardware Acceleration for Transaction Executions</dc:title>
  <dc:creator>He Bingsheng (Asst Prof)</dc:creator>
  <cp:lastModifiedBy>Microsoft Office 用户</cp:lastModifiedBy>
  <cp:revision>393</cp:revision>
  <cp:lastPrinted>2015-06-01T03:15:50Z</cp:lastPrinted>
  <dcterms:created xsi:type="dcterms:W3CDTF">2006-08-16T00:00:00Z</dcterms:created>
  <dcterms:modified xsi:type="dcterms:W3CDTF">2015-06-01T07:13:15Z</dcterms:modified>
</cp:coreProperties>
</file>